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14" r:id="rId2"/>
  </p:sldMasterIdLst>
  <p:notesMasterIdLst>
    <p:notesMasterId r:id="rId50"/>
  </p:notesMasterIdLst>
  <p:handoutMasterIdLst>
    <p:handoutMasterId r:id="rId51"/>
  </p:handoutMasterIdLst>
  <p:sldIdLst>
    <p:sldId id="316" r:id="rId3"/>
    <p:sldId id="435" r:id="rId4"/>
    <p:sldId id="407" r:id="rId5"/>
    <p:sldId id="369" r:id="rId6"/>
    <p:sldId id="379" r:id="rId7"/>
    <p:sldId id="378" r:id="rId8"/>
    <p:sldId id="370" r:id="rId9"/>
    <p:sldId id="371" r:id="rId10"/>
    <p:sldId id="427" r:id="rId11"/>
    <p:sldId id="390" r:id="rId12"/>
    <p:sldId id="376" r:id="rId13"/>
    <p:sldId id="400" r:id="rId14"/>
    <p:sldId id="405" r:id="rId15"/>
    <p:sldId id="449" r:id="rId16"/>
    <p:sldId id="406" r:id="rId17"/>
    <p:sldId id="436" r:id="rId18"/>
    <p:sldId id="408" r:id="rId19"/>
    <p:sldId id="446" r:id="rId20"/>
    <p:sldId id="448" r:id="rId21"/>
    <p:sldId id="445" r:id="rId22"/>
    <p:sldId id="444" r:id="rId23"/>
    <p:sldId id="442" r:id="rId24"/>
    <p:sldId id="443" r:id="rId25"/>
    <p:sldId id="416" r:id="rId26"/>
    <p:sldId id="439" r:id="rId27"/>
    <p:sldId id="440" r:id="rId28"/>
    <p:sldId id="386" r:id="rId29"/>
    <p:sldId id="402" r:id="rId30"/>
    <p:sldId id="430" r:id="rId31"/>
    <p:sldId id="417" r:id="rId32"/>
    <p:sldId id="419" r:id="rId33"/>
    <p:sldId id="420" r:id="rId34"/>
    <p:sldId id="421" r:id="rId35"/>
    <p:sldId id="422" r:id="rId36"/>
    <p:sldId id="426" r:id="rId37"/>
    <p:sldId id="423" r:id="rId38"/>
    <p:sldId id="424" r:id="rId39"/>
    <p:sldId id="429" r:id="rId40"/>
    <p:sldId id="403" r:id="rId41"/>
    <p:sldId id="431" r:id="rId42"/>
    <p:sldId id="432" r:id="rId43"/>
    <p:sldId id="433" r:id="rId44"/>
    <p:sldId id="434" r:id="rId45"/>
    <p:sldId id="404" r:id="rId46"/>
    <p:sldId id="389" r:id="rId47"/>
    <p:sldId id="392" r:id="rId48"/>
    <p:sldId id="42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3E3CC6-2AA9-A14C-9E04-1ED5288D40DF}">
          <p14:sldIdLst>
            <p14:sldId id="316"/>
            <p14:sldId id="435"/>
            <p14:sldId id="407"/>
            <p14:sldId id="369"/>
            <p14:sldId id="379"/>
            <p14:sldId id="378"/>
            <p14:sldId id="370"/>
            <p14:sldId id="371"/>
            <p14:sldId id="427"/>
            <p14:sldId id="390"/>
            <p14:sldId id="376"/>
            <p14:sldId id="400"/>
            <p14:sldId id="405"/>
            <p14:sldId id="449"/>
            <p14:sldId id="406"/>
            <p14:sldId id="436"/>
            <p14:sldId id="408"/>
            <p14:sldId id="446"/>
            <p14:sldId id="448"/>
            <p14:sldId id="445"/>
            <p14:sldId id="444"/>
            <p14:sldId id="442"/>
            <p14:sldId id="443"/>
            <p14:sldId id="416"/>
            <p14:sldId id="439"/>
            <p14:sldId id="440"/>
            <p14:sldId id="386"/>
            <p14:sldId id="402"/>
            <p14:sldId id="430"/>
            <p14:sldId id="417"/>
            <p14:sldId id="419"/>
            <p14:sldId id="420"/>
            <p14:sldId id="421"/>
            <p14:sldId id="422"/>
            <p14:sldId id="426"/>
            <p14:sldId id="423"/>
            <p14:sldId id="424"/>
            <p14:sldId id="429"/>
            <p14:sldId id="403"/>
            <p14:sldId id="431"/>
            <p14:sldId id="432"/>
            <p14:sldId id="433"/>
            <p14:sldId id="434"/>
            <p14:sldId id="404"/>
            <p14:sldId id="389"/>
            <p14:sldId id="392"/>
            <p14:sldId id="4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56" userDrawn="1">
          <p15:clr>
            <a:srgbClr val="A4A3A4"/>
          </p15:clr>
        </p15:guide>
        <p15:guide id="4" orient="horz" pos="528" userDrawn="1">
          <p15:clr>
            <a:srgbClr val="A4A3A4"/>
          </p15:clr>
        </p15:guide>
        <p15:guide id="6" orient="horz" pos="3903">
          <p15:clr>
            <a:srgbClr val="A4A3A4"/>
          </p15:clr>
        </p15:guide>
        <p15:guide id="7" pos="7189" userDrawn="1">
          <p15:clr>
            <a:srgbClr val="A4A3A4"/>
          </p15:clr>
        </p15:guide>
        <p15:guide id="8" pos="1025">
          <p15:clr>
            <a:srgbClr val="A4A3A4"/>
          </p15:clr>
        </p15:guide>
        <p15:guide id="9" pos="6697">
          <p15:clr>
            <a:srgbClr val="A4A3A4"/>
          </p15:clr>
        </p15:guide>
        <p15:guide id="10" pos="4212">
          <p15:clr>
            <a:srgbClr val="A4A3A4"/>
          </p15:clr>
        </p15:guide>
        <p15:guide id="11" pos="46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6B"/>
    <a:srgbClr val="000000"/>
    <a:srgbClr val="FFE805"/>
    <a:srgbClr val="3E92B7"/>
    <a:srgbClr val="0E6898"/>
    <a:srgbClr val="3AB4D4"/>
    <a:srgbClr val="DDDDDD"/>
    <a:srgbClr val="595959"/>
    <a:srgbClr val="DC4405"/>
    <a:srgbClr val="B600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7752061-5463-48E6-A297-43E0E91C0267}">
  <a:tblStyle styleId="{B7752061-5463-48E6-A297-43E0E91C0267}" styleName="GE Basic Table">
    <a:wholeTbl>
      <a:tcTxStyle>
        <a:fontRef idx="minor">
          <a:prstClr val="black"/>
        </a:fontRef>
        <a:schemeClr val="dk1"/>
      </a:tcTxStyle>
      <a:tcStyle>
        <a:tcBdr>
          <a:left>
            <a:ln>
              <a:noFill/>
            </a:ln>
          </a:left>
          <a:right>
            <a:ln>
              <a:noFill/>
            </a:ln>
          </a:right>
          <a:top>
            <a:ln>
              <a:noFill/>
            </a:ln>
          </a:top>
          <a:bottom>
            <a:ln w="12700" cmpd="sng">
              <a:solidFill>
                <a:schemeClr val="dk2"/>
              </a:solidFill>
            </a:ln>
          </a:bottom>
          <a:insideH>
            <a:ln w="12700" cmpd="sng">
              <a:solidFill>
                <a:schemeClr val="dk2"/>
              </a:solidFill>
            </a:ln>
          </a:insideH>
          <a:insideV>
            <a:ln w="12700" cmpd="sng">
              <a:solidFill>
                <a:schemeClr val="dk2"/>
              </a:solidFill>
            </a:ln>
          </a:insideV>
        </a:tcBdr>
        <a:fill>
          <a:noFill/>
        </a:fill>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bottom>
            <a:ln w="0" cmpd="sng">
              <a:solidFill>
                <a:schemeClr val="accent3"/>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05" autoAdjust="0"/>
    <p:restoredTop sz="94809" autoAdjust="0"/>
  </p:normalViewPr>
  <p:slideViewPr>
    <p:cSldViewPr snapToGrid="0" showGuides="1">
      <p:cViewPr>
        <p:scale>
          <a:sx n="95" d="100"/>
          <a:sy n="95" d="100"/>
        </p:scale>
        <p:origin x="1664" y="440"/>
      </p:cViewPr>
      <p:guideLst>
        <p:guide orient="horz" pos="2160"/>
        <p:guide pos="3840"/>
        <p:guide orient="horz" pos="1056"/>
        <p:guide orient="horz" pos="528"/>
        <p:guide orient="horz" pos="3903"/>
        <p:guide pos="7189"/>
        <p:guide pos="1025"/>
        <p:guide pos="6697"/>
        <p:guide pos="4212"/>
        <p:guide pos="464"/>
      </p:guideLst>
    </p:cSldViewPr>
  </p:slideViewPr>
  <p:notesTextViewPr>
    <p:cViewPr>
      <p:scale>
        <a:sx n="1" d="1"/>
        <a:sy n="1" d="1"/>
      </p:scale>
      <p:origin x="0" y="0"/>
    </p:cViewPr>
  </p:notesTextViewPr>
  <p:sorterViewPr>
    <p:cViewPr varScale="1">
      <p:scale>
        <a:sx n="100" d="100"/>
        <a:sy n="100" d="100"/>
      </p:scale>
      <p:origin x="0" y="-4528"/>
    </p:cViewPr>
  </p:sorterViewPr>
  <p:notesViewPr>
    <p:cSldViewPr snapToGrid="0" showGuides="1">
      <p:cViewPr>
        <p:scale>
          <a:sx n="152" d="100"/>
          <a:sy n="152" d="100"/>
        </p:scale>
        <p:origin x="2488" y="-36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2" Type="http://schemas.microsoft.com/office/2015/10/relationships/revisionInfo" Target="revisionInfo.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e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2018-09-22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emf"/></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2018-09-22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a:t>
            </a:fld>
            <a:endParaRPr lang="en-CA"/>
          </a:p>
        </p:txBody>
      </p:sp>
    </p:spTree>
    <p:extLst>
      <p:ext uri="{BB962C8B-B14F-4D97-AF65-F5344CB8AC3E}">
        <p14:creationId xmlns:p14="http://schemas.microsoft.com/office/powerpoint/2010/main" val="216098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19</a:t>
            </a:fld>
            <a:endParaRPr lang="en-CA"/>
          </a:p>
        </p:txBody>
      </p:sp>
    </p:spTree>
    <p:extLst>
      <p:ext uri="{BB962C8B-B14F-4D97-AF65-F5344CB8AC3E}">
        <p14:creationId xmlns:p14="http://schemas.microsoft.com/office/powerpoint/2010/main" val="78905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20</a:t>
            </a:fld>
            <a:endParaRPr lang="en-CA"/>
          </a:p>
        </p:txBody>
      </p:sp>
    </p:spTree>
    <p:extLst>
      <p:ext uri="{BB962C8B-B14F-4D97-AF65-F5344CB8AC3E}">
        <p14:creationId xmlns:p14="http://schemas.microsoft.com/office/powerpoint/2010/main" val="691807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21</a:t>
            </a:fld>
            <a:endParaRPr lang="en-CA"/>
          </a:p>
        </p:txBody>
      </p:sp>
    </p:spTree>
    <p:extLst>
      <p:ext uri="{BB962C8B-B14F-4D97-AF65-F5344CB8AC3E}">
        <p14:creationId xmlns:p14="http://schemas.microsoft.com/office/powerpoint/2010/main" val="1522748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22</a:t>
            </a:fld>
            <a:endParaRPr lang="en-CA"/>
          </a:p>
        </p:txBody>
      </p:sp>
    </p:spTree>
    <p:extLst>
      <p:ext uri="{BB962C8B-B14F-4D97-AF65-F5344CB8AC3E}">
        <p14:creationId xmlns:p14="http://schemas.microsoft.com/office/powerpoint/2010/main" val="1408070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23</a:t>
            </a:fld>
            <a:endParaRPr lang="en-CA"/>
          </a:p>
        </p:txBody>
      </p:sp>
    </p:spTree>
    <p:extLst>
      <p:ext uri="{BB962C8B-B14F-4D97-AF65-F5344CB8AC3E}">
        <p14:creationId xmlns:p14="http://schemas.microsoft.com/office/powerpoint/2010/main" val="1119085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27</a:t>
            </a:fld>
            <a:endParaRPr lang="en-CA"/>
          </a:p>
        </p:txBody>
      </p:sp>
    </p:spTree>
    <p:extLst>
      <p:ext uri="{BB962C8B-B14F-4D97-AF65-F5344CB8AC3E}">
        <p14:creationId xmlns:p14="http://schemas.microsoft.com/office/powerpoint/2010/main" val="41878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38</a:t>
            </a:fld>
            <a:endParaRPr lang="en-CA"/>
          </a:p>
        </p:txBody>
      </p:sp>
    </p:spTree>
    <p:extLst>
      <p:ext uri="{BB962C8B-B14F-4D97-AF65-F5344CB8AC3E}">
        <p14:creationId xmlns:p14="http://schemas.microsoft.com/office/powerpoint/2010/main" val="176527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4</a:t>
            </a:fld>
            <a:endParaRPr lang="en-CA"/>
          </a:p>
        </p:txBody>
      </p:sp>
    </p:spTree>
    <p:extLst>
      <p:ext uri="{BB962C8B-B14F-4D97-AF65-F5344CB8AC3E}">
        <p14:creationId xmlns:p14="http://schemas.microsoft.com/office/powerpoint/2010/main" val="6086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5</a:t>
            </a:fld>
            <a:endParaRPr lang="en-CA"/>
          </a:p>
        </p:txBody>
      </p:sp>
    </p:spTree>
    <p:extLst>
      <p:ext uri="{BB962C8B-B14F-4D97-AF65-F5344CB8AC3E}">
        <p14:creationId xmlns:p14="http://schemas.microsoft.com/office/powerpoint/2010/main" val="38780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6</a:t>
            </a:fld>
            <a:endParaRPr lang="en-CA"/>
          </a:p>
        </p:txBody>
      </p:sp>
    </p:spTree>
    <p:extLst>
      <p:ext uri="{BB962C8B-B14F-4D97-AF65-F5344CB8AC3E}">
        <p14:creationId xmlns:p14="http://schemas.microsoft.com/office/powerpoint/2010/main" val="748615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9</a:t>
            </a:fld>
            <a:endParaRPr lang="en-CA"/>
          </a:p>
        </p:txBody>
      </p:sp>
    </p:spTree>
    <p:extLst>
      <p:ext uri="{BB962C8B-B14F-4D97-AF65-F5344CB8AC3E}">
        <p14:creationId xmlns:p14="http://schemas.microsoft.com/office/powerpoint/2010/main" val="154254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11</a:t>
            </a:fld>
            <a:endParaRPr lang="en-CA"/>
          </a:p>
        </p:txBody>
      </p:sp>
    </p:spTree>
    <p:extLst>
      <p:ext uri="{BB962C8B-B14F-4D97-AF65-F5344CB8AC3E}">
        <p14:creationId xmlns:p14="http://schemas.microsoft.com/office/powerpoint/2010/main" val="72796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15</a:t>
            </a:fld>
            <a:endParaRPr lang="en-CA"/>
          </a:p>
        </p:txBody>
      </p:sp>
    </p:spTree>
    <p:extLst>
      <p:ext uri="{BB962C8B-B14F-4D97-AF65-F5344CB8AC3E}">
        <p14:creationId xmlns:p14="http://schemas.microsoft.com/office/powerpoint/2010/main" val="70870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16</a:t>
            </a:fld>
            <a:endParaRPr lang="en-CA"/>
          </a:p>
        </p:txBody>
      </p:sp>
    </p:spTree>
    <p:extLst>
      <p:ext uri="{BB962C8B-B14F-4D97-AF65-F5344CB8AC3E}">
        <p14:creationId xmlns:p14="http://schemas.microsoft.com/office/powerpoint/2010/main" val="1698380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18</a:t>
            </a:fld>
            <a:endParaRPr lang="en-CA"/>
          </a:p>
        </p:txBody>
      </p:sp>
    </p:spTree>
    <p:extLst>
      <p:ext uri="{BB962C8B-B14F-4D97-AF65-F5344CB8AC3E}">
        <p14:creationId xmlns:p14="http://schemas.microsoft.com/office/powerpoint/2010/main" val="57505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11" y="4303727"/>
            <a:ext cx="12188952" cy="1836431"/>
          </a:xfrm>
          <a:prstGeom prst="rect">
            <a:avLst/>
          </a:prstGeom>
        </p:spPr>
      </p:pic>
      <p:sp>
        <p:nvSpPr>
          <p:cNvPr id="2" name="Title 1"/>
          <p:cNvSpPr>
            <a:spLocks noGrp="1"/>
          </p:cNvSpPr>
          <p:nvPr>
            <p:ph type="ctrTitle" hasCustomPrompt="1"/>
          </p:nvPr>
        </p:nvSpPr>
        <p:spPr>
          <a:xfrm>
            <a:off x="2558964" y="585216"/>
            <a:ext cx="9137736"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2558964" y="2441889"/>
            <a:ext cx="4467288" cy="254013"/>
          </a:xfrm>
          <a:prstGeom prst="rect">
            <a:avLst/>
          </a:prstGeom>
        </p:spPr>
        <p:txBody>
          <a:bodyPr/>
          <a:lstStyle>
            <a:lvl1pPr algn="l">
              <a:defRPr sz="1400" b="1">
                <a:solidFill>
                  <a:schemeClr val="accent2"/>
                </a:solidFill>
              </a:defRPr>
            </a:lvl1pPr>
          </a:lstStyle>
          <a:p>
            <a:fld id="{11E96100-0E39-624F-9F49-CE0322101F18}" type="datetime3">
              <a:rPr lang="en-US" smtClean="0"/>
              <a:t>22 September 2018</a:t>
            </a:fld>
            <a:endParaRPr lang="en-CA" dirty="0"/>
          </a:p>
        </p:txBody>
      </p:sp>
      <p:sp>
        <p:nvSpPr>
          <p:cNvPr id="9"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8329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509833"/>
            <a:ext cx="11201400" cy="914400"/>
          </a:xfrm>
        </p:spPr>
        <p:txBody>
          <a:bodyPr/>
          <a:lstStyle>
            <a:lvl1pPr>
              <a:defRPr/>
            </a:lvl1pPr>
          </a:lstStyle>
          <a:p>
            <a:r>
              <a:rPr lang="en-US" dirty="0"/>
              <a:t>Two Content Layout</a:t>
            </a:r>
            <a:endParaRPr lang="en-CA" dirty="0"/>
          </a:p>
        </p:txBody>
      </p:sp>
      <p:sp>
        <p:nvSpPr>
          <p:cNvPr id="10" name="Content Placeholder 9"/>
          <p:cNvSpPr>
            <a:spLocks noGrp="1"/>
          </p:cNvSpPr>
          <p:nvPr>
            <p:ph sz="quarter" idx="13"/>
          </p:nvPr>
        </p:nvSpPr>
        <p:spPr>
          <a:xfrm>
            <a:off x="495300" y="2049116"/>
            <a:ext cx="5220880" cy="40468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2" name="Content Placeholder 11"/>
          <p:cNvSpPr>
            <a:spLocks noGrp="1"/>
          </p:cNvSpPr>
          <p:nvPr>
            <p:ph sz="quarter" idx="14"/>
          </p:nvPr>
        </p:nvSpPr>
        <p:spPr>
          <a:xfrm>
            <a:off x="6475820" y="2049116"/>
            <a:ext cx="5220880" cy="404688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cxnSp>
        <p:nvCxnSpPr>
          <p:cNvPr id="17" name="Straight Connector 16"/>
          <p:cNvCxnSpPr>
            <a:cxnSpLocks/>
          </p:cNvCxnSpPr>
          <p:nvPr userDrawn="1"/>
        </p:nvCxnSpPr>
        <p:spPr>
          <a:xfrm>
            <a:off x="495300" y="1918336"/>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userDrawn="1"/>
        </p:nvCxnSpPr>
        <p:spPr>
          <a:xfrm>
            <a:off x="6475820" y="1918336"/>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495300" y="1486038"/>
            <a:ext cx="5220880" cy="365760"/>
          </a:xfrm>
        </p:spPr>
        <p:txBody>
          <a:bodyPr vert="horz" lIns="0" tIns="0" rIns="0" bIns="0" rtlCol="0" anchor="b">
            <a:noAutofit/>
          </a:bodyPr>
          <a:lstStyle>
            <a:lvl1pPr algn="l">
              <a:defRPr lang="en-US" sz="1600" b="1" dirty="0">
                <a:solidFill>
                  <a:schemeClr val="accent3"/>
                </a:solidFill>
              </a:defRPr>
            </a:lvl1pPr>
          </a:lstStyle>
          <a:p>
            <a:pPr lvl="0">
              <a:lnSpc>
                <a:spcPct val="90000"/>
              </a:lnSpc>
              <a:spcBef>
                <a:spcPts val="0"/>
              </a:spcBef>
            </a:pPr>
            <a:r>
              <a:rPr lang="en-US" smtClean="0"/>
              <a:t>Click to edit Master text styles</a:t>
            </a:r>
          </a:p>
        </p:txBody>
      </p:sp>
      <p:sp>
        <p:nvSpPr>
          <p:cNvPr id="22" name="Text Placeholder 18"/>
          <p:cNvSpPr>
            <a:spLocks noGrp="1"/>
          </p:cNvSpPr>
          <p:nvPr>
            <p:ph type="body" sz="quarter" idx="16"/>
          </p:nvPr>
        </p:nvSpPr>
        <p:spPr>
          <a:xfrm>
            <a:off x="6475820" y="1486038"/>
            <a:ext cx="5220880"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smtClean="0"/>
              <a:t>Click to edit Master text styles</a:t>
            </a:r>
          </a:p>
        </p:txBody>
      </p:sp>
      <p:sp>
        <p:nvSpPr>
          <p:cNvPr id="15"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4"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64AF25F-F242-DC47-96C9-4F3D80F0DC1D}" type="datetime3">
              <a:rPr lang="en-US" smtClean="0"/>
              <a:t>22 September 2018</a:t>
            </a:fld>
            <a:endParaRPr lang="en-CA" dirty="0"/>
          </a:p>
        </p:txBody>
      </p:sp>
      <p:sp>
        <p:nvSpPr>
          <p:cNvPr id="13"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137312540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299" y="1487851"/>
            <a:ext cx="3377601"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dirty="0"/>
              <a:t>Subtitle</a:t>
            </a:r>
          </a:p>
        </p:txBody>
      </p:sp>
      <p:sp>
        <p:nvSpPr>
          <p:cNvPr id="5" name="Text Placeholder 4"/>
          <p:cNvSpPr>
            <a:spLocks noGrp="1"/>
          </p:cNvSpPr>
          <p:nvPr>
            <p:ph type="body" sz="quarter" idx="3" hasCustomPrompt="1"/>
          </p:nvPr>
        </p:nvSpPr>
        <p:spPr>
          <a:xfrm>
            <a:off x="4405334" y="1487851"/>
            <a:ext cx="3382004"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dirty="0"/>
              <a:t>Subtitle</a:t>
            </a:r>
          </a:p>
        </p:txBody>
      </p:sp>
      <p:sp>
        <p:nvSpPr>
          <p:cNvPr id="15" name="Content Placeholder 14"/>
          <p:cNvSpPr>
            <a:spLocks noGrp="1"/>
          </p:cNvSpPr>
          <p:nvPr>
            <p:ph sz="quarter" idx="13"/>
          </p:nvPr>
        </p:nvSpPr>
        <p:spPr>
          <a:xfrm>
            <a:off x="495299" y="2070820"/>
            <a:ext cx="3377601" cy="4012346"/>
          </a:xfrm>
        </p:spPr>
        <p:txBody>
          <a:bodyPr/>
          <a:lstStyle>
            <a:lvl1pPr>
              <a:defRPr sz="2400"/>
            </a:lvl1pPr>
            <a:lvl2pPr marL="210312">
              <a:defRPr sz="2000"/>
            </a:lvl2pPr>
            <a:lvl3pPr marL="429768" indent="-173736">
              <a:defRPr sz="1600"/>
            </a:lvl3pPr>
            <a:lvl4pPr marL="603504" indent="-128016">
              <a:defRPr sz="1400"/>
            </a:lvl4pPr>
            <a:lvl5pPr marL="79375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0" name="Text Placeholder 9"/>
          <p:cNvSpPr>
            <a:spLocks noGrp="1"/>
          </p:cNvSpPr>
          <p:nvPr>
            <p:ph type="body" sz="quarter" idx="15" hasCustomPrompt="1"/>
          </p:nvPr>
        </p:nvSpPr>
        <p:spPr>
          <a:xfrm>
            <a:off x="8314696" y="1487851"/>
            <a:ext cx="3382004"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dirty="0"/>
              <a:t>Subtitle</a:t>
            </a:r>
          </a:p>
        </p:txBody>
      </p:sp>
      <p:cxnSp>
        <p:nvCxnSpPr>
          <p:cNvPr id="23" name="Straight Connector 22"/>
          <p:cNvCxnSpPr>
            <a:cxnSpLocks/>
          </p:cNvCxnSpPr>
          <p:nvPr userDrawn="1"/>
        </p:nvCxnSpPr>
        <p:spPr>
          <a:xfrm>
            <a:off x="495300" y="1918336"/>
            <a:ext cx="3383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userDrawn="1"/>
        </p:nvCxnSpPr>
        <p:spPr>
          <a:xfrm>
            <a:off x="4405334" y="1918336"/>
            <a:ext cx="3383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8314696" y="1918336"/>
            <a:ext cx="3383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495300" y="509833"/>
            <a:ext cx="11201400" cy="914400"/>
          </a:xfrm>
        </p:spPr>
        <p:txBody>
          <a:bodyPr/>
          <a:lstStyle/>
          <a:p>
            <a:r>
              <a:rPr lang="en-US" smtClean="0"/>
              <a:t>Click to edit Master title style</a:t>
            </a:r>
            <a:endParaRPr lang="en-US" dirty="0"/>
          </a:p>
        </p:txBody>
      </p:sp>
      <p:sp>
        <p:nvSpPr>
          <p:cNvPr id="18"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21" name="Content Placeholder 14"/>
          <p:cNvSpPr>
            <a:spLocks noGrp="1"/>
          </p:cNvSpPr>
          <p:nvPr>
            <p:ph sz="quarter" idx="18"/>
          </p:nvPr>
        </p:nvSpPr>
        <p:spPr>
          <a:xfrm>
            <a:off x="4405334" y="2070820"/>
            <a:ext cx="3377601" cy="4012346"/>
          </a:xfrm>
        </p:spPr>
        <p:txBody>
          <a:bodyPr/>
          <a:lstStyle>
            <a:lvl1pPr>
              <a:defRPr sz="2400"/>
            </a:lvl1pPr>
            <a:lvl2pPr marL="210312">
              <a:defRPr sz="2000"/>
            </a:lvl2pPr>
            <a:lvl3pPr marL="429768" indent="-173736">
              <a:defRPr sz="1600"/>
            </a:lvl3pPr>
            <a:lvl4pPr marL="603504" indent="-128016">
              <a:defRPr sz="1400"/>
            </a:lvl4pPr>
            <a:lvl5pPr marL="79375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2" name="Content Placeholder 14"/>
          <p:cNvSpPr>
            <a:spLocks noGrp="1"/>
          </p:cNvSpPr>
          <p:nvPr>
            <p:ph sz="quarter" idx="19"/>
          </p:nvPr>
        </p:nvSpPr>
        <p:spPr>
          <a:xfrm>
            <a:off x="8314696" y="2070820"/>
            <a:ext cx="3377601" cy="4012346"/>
          </a:xfrm>
        </p:spPr>
        <p:txBody>
          <a:bodyPr/>
          <a:lstStyle>
            <a:lvl1pPr>
              <a:defRPr sz="2400"/>
            </a:lvl1pPr>
            <a:lvl2pPr marL="210312">
              <a:defRPr sz="2000"/>
            </a:lvl2pPr>
            <a:lvl3pPr marL="429768" indent="-173736">
              <a:defRPr sz="1600"/>
            </a:lvl3pPr>
            <a:lvl4pPr marL="603504" indent="-128016">
              <a:defRPr sz="1400"/>
            </a:lvl4pPr>
            <a:lvl5pPr marL="79375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6"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B1DA9081-A2E9-BC49-814B-0E242015E340}" type="datetime3">
              <a:rPr lang="en-US" smtClean="0"/>
              <a:t>22 September 2018</a:t>
            </a:fld>
            <a:endParaRPr lang="en-CA" dirty="0"/>
          </a:p>
        </p:txBody>
      </p:sp>
      <p:sp>
        <p:nvSpPr>
          <p:cNvPr id="17" name="Footer Placeholder 7"/>
          <p:cNvSpPr>
            <a:spLocks noGrp="1"/>
          </p:cNvSpPr>
          <p:nvPr>
            <p:ph type="ftr" sz="quarter" idx="20"/>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60557989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300" y="1629578"/>
            <a:ext cx="2518906"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5" name="Text Placeholder 4"/>
          <p:cNvSpPr>
            <a:spLocks noGrp="1"/>
          </p:cNvSpPr>
          <p:nvPr>
            <p:ph type="body" sz="quarter" idx="3" hasCustomPrompt="1"/>
          </p:nvPr>
        </p:nvSpPr>
        <p:spPr>
          <a:xfrm>
            <a:off x="3396995" y="1629578"/>
            <a:ext cx="2496313"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5" name="Content Placeholder 14"/>
          <p:cNvSpPr>
            <a:spLocks noGrp="1"/>
          </p:cNvSpPr>
          <p:nvPr>
            <p:ph sz="quarter" idx="13"/>
          </p:nvPr>
        </p:nvSpPr>
        <p:spPr>
          <a:xfrm>
            <a:off x="495300"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0" name="Text Placeholder 9"/>
          <p:cNvSpPr>
            <a:spLocks noGrp="1"/>
          </p:cNvSpPr>
          <p:nvPr>
            <p:ph type="body" sz="quarter" idx="15" hasCustomPrompt="1"/>
          </p:nvPr>
        </p:nvSpPr>
        <p:spPr>
          <a:xfrm>
            <a:off x="6298692" y="1629578"/>
            <a:ext cx="2496312"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4" name="Text Placeholder 13"/>
          <p:cNvSpPr>
            <a:spLocks noGrp="1"/>
          </p:cNvSpPr>
          <p:nvPr>
            <p:ph type="body" sz="quarter" idx="17" hasCustomPrompt="1"/>
          </p:nvPr>
        </p:nvSpPr>
        <p:spPr>
          <a:xfrm>
            <a:off x="9200388" y="1629578"/>
            <a:ext cx="2496312"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cxnSp>
        <p:nvCxnSpPr>
          <p:cNvPr id="26" name="Straight Connector 25"/>
          <p:cNvCxnSpPr>
            <a:cxnSpLocks/>
          </p:cNvCxnSpPr>
          <p:nvPr userDrawn="1"/>
        </p:nvCxnSpPr>
        <p:spPr>
          <a:xfrm>
            <a:off x="33909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userDrawn="1"/>
        </p:nvCxnSpPr>
        <p:spPr>
          <a:xfrm>
            <a:off x="62865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userDrawn="1"/>
        </p:nvCxnSpPr>
        <p:spPr>
          <a:xfrm>
            <a:off x="91821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userDrawn="1"/>
        </p:nvCxnSpPr>
        <p:spPr>
          <a:xfrm>
            <a:off x="4953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95300" y="509833"/>
            <a:ext cx="11201400" cy="914400"/>
          </a:xfrm>
        </p:spPr>
        <p:txBody>
          <a:bodyPr/>
          <a:lstStyle/>
          <a:p>
            <a:r>
              <a:rPr lang="en-US" smtClean="0"/>
              <a:t>Click to edit Master title style</a:t>
            </a:r>
            <a:endParaRPr lang="en-US" dirty="0"/>
          </a:p>
        </p:txBody>
      </p:sp>
      <p:sp>
        <p:nvSpPr>
          <p:cNvPr id="21"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25" name="Content Placeholder 14"/>
          <p:cNvSpPr>
            <a:spLocks noGrp="1"/>
          </p:cNvSpPr>
          <p:nvPr>
            <p:ph sz="quarter" idx="20"/>
          </p:nvPr>
        </p:nvSpPr>
        <p:spPr>
          <a:xfrm>
            <a:off x="3396995"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7" name="Content Placeholder 14"/>
          <p:cNvSpPr>
            <a:spLocks noGrp="1"/>
          </p:cNvSpPr>
          <p:nvPr>
            <p:ph sz="quarter" idx="21"/>
          </p:nvPr>
        </p:nvSpPr>
        <p:spPr>
          <a:xfrm>
            <a:off x="6298692"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8" name="Content Placeholder 14"/>
          <p:cNvSpPr>
            <a:spLocks noGrp="1"/>
          </p:cNvSpPr>
          <p:nvPr>
            <p:ph sz="quarter" idx="22"/>
          </p:nvPr>
        </p:nvSpPr>
        <p:spPr>
          <a:xfrm>
            <a:off x="9200388"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9"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C6D09020-7FD3-A646-A8BA-5D957AC5A1D2}" type="datetime3">
              <a:rPr lang="en-US" smtClean="0"/>
              <a:t>22 September 2018</a:t>
            </a:fld>
            <a:endParaRPr lang="en-CA" dirty="0"/>
          </a:p>
        </p:txBody>
      </p:sp>
      <p:sp>
        <p:nvSpPr>
          <p:cNvPr id="18" name="Footer Placeholder 7"/>
          <p:cNvSpPr>
            <a:spLocks noGrp="1"/>
          </p:cNvSpPr>
          <p:nvPr>
            <p:ph type="ftr" sz="quarter" idx="2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345826351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300"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5" name="Text Placeholder 4"/>
          <p:cNvSpPr>
            <a:spLocks noGrp="1"/>
          </p:cNvSpPr>
          <p:nvPr>
            <p:ph type="body" sz="quarter" idx="3" hasCustomPrompt="1"/>
          </p:nvPr>
        </p:nvSpPr>
        <p:spPr>
          <a:xfrm>
            <a:off x="2813304"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5" name="Content Placeholder 14"/>
          <p:cNvSpPr>
            <a:spLocks noGrp="1"/>
          </p:cNvSpPr>
          <p:nvPr>
            <p:ph sz="quarter" idx="13"/>
          </p:nvPr>
        </p:nvSpPr>
        <p:spPr>
          <a:xfrm>
            <a:off x="495300"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0" name="Text Placeholder 9"/>
          <p:cNvSpPr>
            <a:spLocks noGrp="1"/>
          </p:cNvSpPr>
          <p:nvPr>
            <p:ph type="body" sz="quarter" idx="15" hasCustomPrompt="1"/>
          </p:nvPr>
        </p:nvSpPr>
        <p:spPr>
          <a:xfrm>
            <a:off x="5131308"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4" name="Text Placeholder 13"/>
          <p:cNvSpPr>
            <a:spLocks noGrp="1"/>
          </p:cNvSpPr>
          <p:nvPr>
            <p:ph type="body" sz="quarter" idx="17" hasCustomPrompt="1"/>
          </p:nvPr>
        </p:nvSpPr>
        <p:spPr>
          <a:xfrm>
            <a:off x="7449312"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cxnSp>
        <p:nvCxnSpPr>
          <p:cNvPr id="26" name="Straight Connector 25"/>
          <p:cNvCxnSpPr>
            <a:cxnSpLocks/>
          </p:cNvCxnSpPr>
          <p:nvPr userDrawn="1"/>
        </p:nvCxnSpPr>
        <p:spPr>
          <a:xfrm>
            <a:off x="2813304"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userDrawn="1"/>
        </p:nvCxnSpPr>
        <p:spPr>
          <a:xfrm>
            <a:off x="5131308"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userDrawn="1"/>
        </p:nvCxnSpPr>
        <p:spPr>
          <a:xfrm>
            <a:off x="7449312"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userDrawn="1"/>
        </p:nvCxnSpPr>
        <p:spPr>
          <a:xfrm>
            <a:off x="495300"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Text Placeholder 13"/>
          <p:cNvSpPr>
            <a:spLocks noGrp="1"/>
          </p:cNvSpPr>
          <p:nvPr>
            <p:ph type="body" sz="quarter" idx="20" hasCustomPrompt="1"/>
          </p:nvPr>
        </p:nvSpPr>
        <p:spPr>
          <a:xfrm>
            <a:off x="9767316"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cxnSp>
        <p:nvCxnSpPr>
          <p:cNvPr id="48" name="Straight Connector 47"/>
          <p:cNvCxnSpPr>
            <a:cxnSpLocks/>
          </p:cNvCxnSpPr>
          <p:nvPr userDrawn="1"/>
        </p:nvCxnSpPr>
        <p:spPr>
          <a:xfrm>
            <a:off x="9767316"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495300" y="509833"/>
            <a:ext cx="11201400" cy="914400"/>
          </a:xfrm>
        </p:spPr>
        <p:txBody>
          <a:bodyPr/>
          <a:lstStyle>
            <a:lvl1pPr>
              <a:defRPr/>
            </a:lvl1pPr>
          </a:lstStyle>
          <a:p>
            <a:r>
              <a:rPr lang="en-US" dirty="0"/>
              <a:t>Five Content Layout</a:t>
            </a:r>
          </a:p>
        </p:txBody>
      </p:sp>
      <p:sp>
        <p:nvSpPr>
          <p:cNvPr id="22"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45" name="Content Placeholder 14"/>
          <p:cNvSpPr>
            <a:spLocks noGrp="1"/>
          </p:cNvSpPr>
          <p:nvPr>
            <p:ph sz="quarter" idx="23"/>
          </p:nvPr>
        </p:nvSpPr>
        <p:spPr>
          <a:xfrm>
            <a:off x="2813304"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49" name="Content Placeholder 14"/>
          <p:cNvSpPr>
            <a:spLocks noGrp="1"/>
          </p:cNvSpPr>
          <p:nvPr>
            <p:ph sz="quarter" idx="24"/>
          </p:nvPr>
        </p:nvSpPr>
        <p:spPr>
          <a:xfrm>
            <a:off x="5131308"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50" name="Content Placeholder 14"/>
          <p:cNvSpPr>
            <a:spLocks noGrp="1"/>
          </p:cNvSpPr>
          <p:nvPr>
            <p:ph sz="quarter" idx="25"/>
          </p:nvPr>
        </p:nvSpPr>
        <p:spPr>
          <a:xfrm>
            <a:off x="7449312"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51" name="Content Placeholder 14"/>
          <p:cNvSpPr>
            <a:spLocks noGrp="1"/>
          </p:cNvSpPr>
          <p:nvPr>
            <p:ph sz="quarter" idx="26"/>
          </p:nvPr>
        </p:nvSpPr>
        <p:spPr>
          <a:xfrm>
            <a:off x="9767316"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4"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37EB9274-3F55-5345-B73F-DB0FA8C03878}" type="datetime3">
              <a:rPr lang="en-US" smtClean="0"/>
              <a:t>22 September 2018</a:t>
            </a:fld>
            <a:endParaRPr lang="en-CA" dirty="0"/>
          </a:p>
        </p:txBody>
      </p:sp>
      <p:sp>
        <p:nvSpPr>
          <p:cNvPr id="21" name="Footer Placeholder 7"/>
          <p:cNvSpPr>
            <a:spLocks noGrp="1"/>
          </p:cNvSpPr>
          <p:nvPr>
            <p:ph type="ftr" sz="quarter" idx="27"/>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40131950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4598624" y="6432462"/>
            <a:ext cx="1671207" cy="182880"/>
          </a:xfrm>
          <a:prstGeom prst="rect">
            <a:avLst/>
          </a:prstGeom>
        </p:spPr>
        <p:txBody>
          <a:bodyPr/>
          <a:lstStyle/>
          <a:p>
            <a:fld id="{129C1E56-DD75-B049-89A7-DCC3748E17E7}" type="datetime3">
              <a:rPr lang="en-US" smtClean="0"/>
              <a:t>22 September 2018</a:t>
            </a:fld>
            <a:endParaRPr lang="en-CA" dirty="0"/>
          </a:p>
        </p:txBody>
      </p:sp>
      <p:sp>
        <p:nvSpPr>
          <p:cNvPr id="4" name="Slide Number Placeholder 3"/>
          <p:cNvSpPr>
            <a:spLocks noGrp="1"/>
          </p:cNvSpPr>
          <p:nvPr>
            <p:ph type="sldNum" sz="quarter" idx="11"/>
          </p:nvPr>
        </p:nvSpPr>
        <p:spPr/>
        <p:txBody>
          <a:bodyPr/>
          <a:lstStyle/>
          <a:p>
            <a:fld id="{00E6A5BD-C011-4A45-AA3A-201790FB7F2B}" type="slidenum">
              <a:rPr lang="en-CA" smtClean="0"/>
              <a:pPr/>
              <a:t>‹#›</a:t>
            </a:fld>
            <a:endParaRPr lang="en-CA" dirty="0"/>
          </a:p>
        </p:txBody>
      </p:sp>
      <p:sp>
        <p:nvSpPr>
          <p:cNvPr id="6" name="Content Placeholder 2"/>
          <p:cNvSpPr>
            <a:spLocks noGrp="1"/>
          </p:cNvSpPr>
          <p:nvPr>
            <p:ph idx="1"/>
          </p:nvPr>
        </p:nvSpPr>
        <p:spPr>
          <a:xfrm>
            <a:off x="495300" y="1603166"/>
            <a:ext cx="11201400" cy="4319584"/>
          </a:xfrm>
        </p:spPr>
        <p:txBody>
          <a:bodyPr/>
          <a:lstStyle>
            <a:lvl1pPr>
              <a:defRPr sz="2800">
                <a:solidFill>
                  <a:schemeClr val="accent3"/>
                </a:solidFill>
              </a:defRPr>
            </a:lvl1pPr>
            <a:lvl2pPr marL="237744" indent="-182880">
              <a:defRPr sz="2600"/>
            </a:lvl2pPr>
          </a:lstStyle>
          <a:p>
            <a:pPr lvl="0"/>
            <a:r>
              <a:rPr lang="en-US" smtClean="0"/>
              <a:t>Click to edit Master text styles</a:t>
            </a:r>
          </a:p>
          <a:p>
            <a:pPr lvl="1"/>
            <a:r>
              <a:rPr lang="en-US" smtClean="0"/>
              <a:t>Second level</a:t>
            </a:r>
          </a:p>
        </p:txBody>
      </p:sp>
      <p:sp>
        <p:nvSpPr>
          <p:cNvPr id="7"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330749233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Text Heavy 1-Line">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70236"/>
            <a:ext cx="11201400" cy="4310062"/>
          </a:xfrm>
        </p:spPr>
        <p:txBody>
          <a:bodyPr vert="horz" lIns="0" tIns="0" rIns="0" bIns="0" rtlCol="0">
            <a:noAutofit/>
          </a:bodyPr>
          <a:lstStyle>
            <a:lvl1pPr>
              <a:spcAft>
                <a:spcPts val="0"/>
              </a:spcAft>
              <a:defRPr lang="en-US" sz="2200" dirty="0" smtClean="0">
                <a:solidFill>
                  <a:schemeClr val="accent3"/>
                </a:solidFill>
              </a:defRPr>
            </a:lvl1pPr>
            <a:lvl2pPr marL="219456" indent="-164592">
              <a:defRPr lang="en-US" sz="2000" dirty="0" smtClean="0"/>
            </a:lvl2pPr>
            <a:lvl3pPr marL="400050" indent="-195263">
              <a:defRPr lang="en-US" sz="18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7" name="Title 1"/>
          <p:cNvSpPr>
            <a:spLocks noGrp="1"/>
          </p:cNvSpPr>
          <p:nvPr>
            <p:ph type="title" hasCustomPrompt="1"/>
          </p:nvPr>
        </p:nvSpPr>
        <p:spPr>
          <a:xfrm>
            <a:off x="495300" y="510063"/>
            <a:ext cx="11201400" cy="914400"/>
          </a:xfrm>
        </p:spPr>
        <p:txBody>
          <a:bodyPr/>
          <a:lstStyle>
            <a:lvl1pPr>
              <a:defRPr/>
            </a:lvl1pPr>
          </a:lstStyle>
          <a:p>
            <a:r>
              <a:rPr lang="en-US" dirty="0">
                <a:solidFill>
                  <a:srgbClr val="63666A"/>
                </a:solidFill>
              </a:rPr>
              <a:t>Title and Content Text Heavy</a:t>
            </a:r>
          </a:p>
        </p:txBody>
      </p:sp>
      <p:sp>
        <p:nvSpPr>
          <p:cNvPr id="9"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1"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B3EBF9F-4D3E-E04F-BB0E-CA852BCBDDBD}" type="datetime3">
              <a:rPr lang="en-US" smtClean="0"/>
              <a:t>22 September 2018</a:t>
            </a:fld>
            <a:endParaRPr lang="en-CA" dirty="0"/>
          </a:p>
        </p:txBody>
      </p:sp>
      <p:sp>
        <p:nvSpPr>
          <p:cNvPr id="8"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151205549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450166"/>
            <a:ext cx="11227308" cy="1645920"/>
          </a:xfrm>
        </p:spPr>
        <p:txBody>
          <a:bodyPr/>
          <a:lstStyle>
            <a:lvl1pPr>
              <a:lnSpc>
                <a:spcPct val="85000"/>
              </a:lnSpc>
              <a:defRPr sz="6000"/>
            </a:lvl1pPr>
          </a:lstStyle>
          <a:p>
            <a:r>
              <a:rPr lang="en-US" dirty="0"/>
              <a:t>Big Title Text</a:t>
            </a:r>
          </a:p>
        </p:txBody>
      </p:sp>
      <p:sp>
        <p:nvSpPr>
          <p:cNvPr id="3" name="Content Placeholder 2"/>
          <p:cNvSpPr>
            <a:spLocks noGrp="1"/>
          </p:cNvSpPr>
          <p:nvPr>
            <p:ph idx="1"/>
          </p:nvPr>
        </p:nvSpPr>
        <p:spPr>
          <a:xfrm>
            <a:off x="495300" y="2327510"/>
            <a:ext cx="11227308" cy="3749040"/>
          </a:xfrm>
        </p:spPr>
        <p:txBody>
          <a:bodyPr/>
          <a:lstStyle>
            <a:lvl1pPr>
              <a:defRPr sz="3000">
                <a:solidFill>
                  <a:schemeClr val="accent3"/>
                </a:solidFill>
              </a:defRPr>
            </a:lvl1pPr>
            <a:lvl2pPr>
              <a:defRPr>
                <a:solidFill>
                  <a:schemeClr val="tx1"/>
                </a:solidFill>
              </a:defRPr>
            </a:lvl2pPr>
            <a:lvl3pPr>
              <a:defRPr>
                <a:solidFill>
                  <a:schemeClr val="tx1"/>
                </a:solidFill>
              </a:defRPr>
            </a:lvl3pPr>
            <a:lvl4pPr>
              <a:defRPr sz="1600">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7"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B2C04827-E13A-3243-902E-5BAF69E6715A}" type="datetime3">
              <a:rPr lang="en-US" smtClean="0"/>
              <a:t>22 September 2018</a:t>
            </a:fld>
            <a:endParaRPr lang="en-CA" dirty="0"/>
          </a:p>
        </p:txBody>
      </p:sp>
      <p:sp>
        <p:nvSpPr>
          <p:cNvPr id="9"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192156600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95300" y="458076"/>
            <a:ext cx="5655243" cy="5614416"/>
          </a:xfrm>
        </p:spPr>
        <p:txBody>
          <a:bodyPr anchor="t" anchorCtr="0"/>
          <a:lstStyle>
            <a:lvl1pPr>
              <a:lnSpc>
                <a:spcPct val="90000"/>
              </a:lnSpc>
              <a:defRPr sz="4400">
                <a:solidFill>
                  <a:schemeClr val="tx1"/>
                </a:solidFill>
              </a:defRPr>
            </a:lvl1pPr>
          </a:lstStyle>
          <a:p>
            <a:r>
              <a:rPr lang="en-US" dirty="0"/>
              <a:t>Two Statements</a:t>
            </a:r>
          </a:p>
        </p:txBody>
      </p:sp>
      <p:sp>
        <p:nvSpPr>
          <p:cNvPr id="3" name="Subtitle 2"/>
          <p:cNvSpPr>
            <a:spLocks noGrp="1"/>
          </p:cNvSpPr>
          <p:nvPr>
            <p:ph type="subTitle" idx="1" hasCustomPrompt="1"/>
          </p:nvPr>
        </p:nvSpPr>
        <p:spPr bwMode="invGray">
          <a:xfrm>
            <a:off x="6478290" y="458076"/>
            <a:ext cx="5222378" cy="5614416"/>
          </a:xfrm>
        </p:spPr>
        <p:txBody>
          <a:bodyPr/>
          <a:lstStyle>
            <a:lvl1pPr marL="0" indent="0" algn="l">
              <a:lnSpc>
                <a:spcPct val="100000"/>
              </a:lnSpc>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Additional statement goes here</a:t>
            </a:r>
          </a:p>
        </p:txBody>
      </p:sp>
      <p:sp>
        <p:nvSpPr>
          <p:cNvPr id="4" name="Date Placeholder 3"/>
          <p:cNvSpPr>
            <a:spLocks noGrp="1"/>
          </p:cNvSpPr>
          <p:nvPr>
            <p:ph type="dt" sz="half" idx="10"/>
          </p:nvPr>
        </p:nvSpPr>
        <p:spPr>
          <a:xfrm>
            <a:off x="4598624" y="6432462"/>
            <a:ext cx="1671207" cy="182880"/>
          </a:xfrm>
          <a:prstGeom prst="rect">
            <a:avLst/>
          </a:prstGeom>
        </p:spPr>
        <p:txBody>
          <a:bodyPr/>
          <a:lstStyle/>
          <a:p>
            <a:fld id="{75E9BDD1-FF08-BE48-85BB-71B06589BC90}" type="datetime3">
              <a:rPr lang="en-US" smtClean="0"/>
              <a:t>22 September 2018</a:t>
            </a:fld>
            <a:endParaRPr lang="en-CA" dirty="0"/>
          </a:p>
        </p:txBody>
      </p:sp>
      <p:sp>
        <p:nvSpPr>
          <p:cNvPr id="7" name="Slide Number Placeholder 6"/>
          <p:cNvSpPr>
            <a:spLocks noGrp="1"/>
          </p:cNvSpPr>
          <p:nvPr>
            <p:ph type="sldNum" sz="quarter" idx="12"/>
          </p:nvPr>
        </p:nvSpPr>
        <p:spPr/>
        <p:txBody>
          <a:bodyPr/>
          <a:lstStyle/>
          <a:p>
            <a:fld id="{00E6A5BD-C011-4A45-AA3A-201790FB7F2B}" type="slidenum">
              <a:rPr lang="en-CA" smtClean="0"/>
              <a:pPr/>
              <a:t>‹#›</a:t>
            </a:fld>
            <a:endParaRPr lang="en-CA" dirty="0"/>
          </a:p>
        </p:txBody>
      </p:sp>
      <p:sp>
        <p:nvSpPr>
          <p:cNvPr id="10"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23024282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51415" y="1930688"/>
            <a:ext cx="5245285" cy="4165312"/>
          </a:xfrm>
        </p:spPr>
        <p:txBody>
          <a:bodyPr vert="horz" lIns="0" tIns="0" rIns="0" bIns="0" rtlCol="0">
            <a:noAutofit/>
          </a:bodyPr>
          <a:lstStyle>
            <a:lvl1pPr>
              <a:defRPr lang="en-US" sz="2800" dirty="0" smtClean="0">
                <a:solidFill>
                  <a:schemeClr val="accent3"/>
                </a:solidFill>
              </a:defRPr>
            </a:lvl1pPr>
            <a:lvl2pPr>
              <a:defRPr lang="en-US" sz="2400" dirty="0" smtClean="0"/>
            </a:lvl2pPr>
            <a:lvl3pPr>
              <a:defRPr lang="en-US" sz="2000" dirty="0" smtClean="0"/>
            </a:lvl3pPr>
            <a:lvl4pPr marL="658368" indent="-146304">
              <a:defRPr lang="en-US" sz="1600" dirty="0" smtClean="0"/>
            </a:lvl4pPr>
          </a:lstStyle>
          <a:p>
            <a:pPr lvl="0">
              <a:spcBef>
                <a:spcPts val="1000"/>
              </a:spcBef>
            </a:pPr>
            <a:r>
              <a:rPr lang="en-US" smtClean="0"/>
              <a:t>Click to edit Master text styles</a:t>
            </a:r>
          </a:p>
          <a:p>
            <a:pPr lvl="1">
              <a:spcBef>
                <a:spcPts val="1000"/>
              </a:spcBef>
            </a:pPr>
            <a:r>
              <a:rPr lang="en-US" smtClean="0"/>
              <a:t>Second level</a:t>
            </a:r>
          </a:p>
          <a:p>
            <a:pPr lvl="2">
              <a:spcBef>
                <a:spcPts val="1000"/>
              </a:spcBef>
            </a:pPr>
            <a:r>
              <a:rPr lang="en-US" smtClean="0"/>
              <a:t>Third level</a:t>
            </a:r>
          </a:p>
          <a:p>
            <a:pPr lvl="3">
              <a:spcBef>
                <a:spcPts val="1000"/>
              </a:spcBef>
            </a:pPr>
            <a:r>
              <a:rPr lang="en-US" smtClean="0"/>
              <a:t>Fourth level</a:t>
            </a:r>
          </a:p>
        </p:txBody>
      </p:sp>
      <p:sp>
        <p:nvSpPr>
          <p:cNvPr id="11" name="Picture Placeholder 10"/>
          <p:cNvSpPr>
            <a:spLocks noGrp="1"/>
          </p:cNvSpPr>
          <p:nvPr>
            <p:ph type="pic" sz="quarter" idx="13" hasCustomPrompt="1"/>
          </p:nvPr>
        </p:nvSpPr>
        <p:spPr>
          <a:xfrm>
            <a:off x="495300" y="1930688"/>
            <a:ext cx="5220727" cy="4149582"/>
          </a:xfrm>
          <a:solidFill>
            <a:schemeClr val="bg1">
              <a:lumMod val="95000"/>
            </a:schemeClr>
          </a:solidFill>
        </p:spPr>
        <p:txBody>
          <a:bodyPr anchor="ctr"/>
          <a:lstStyle>
            <a:lvl1pPr algn="ctr">
              <a:defRPr/>
            </a:lvl1pPr>
          </a:lstStyle>
          <a:p>
            <a:r>
              <a:rPr lang="en-US" dirty="0"/>
              <a:t>Click to add image</a:t>
            </a:r>
          </a:p>
        </p:txBody>
      </p:sp>
      <p:sp>
        <p:nvSpPr>
          <p:cNvPr id="9" name="Text Placeholder 2"/>
          <p:cNvSpPr>
            <a:spLocks noGrp="1"/>
          </p:cNvSpPr>
          <p:nvPr>
            <p:ph type="body" idx="14" hasCustomPrompt="1"/>
          </p:nvPr>
        </p:nvSpPr>
        <p:spPr>
          <a:xfrm>
            <a:off x="494170" y="1621671"/>
            <a:ext cx="5221858" cy="233910"/>
          </a:xfrm>
        </p:spPr>
        <p:txBody>
          <a:bodyPr vert="horz" wrap="square" lIns="0" tIns="0" rIns="0" bIns="0" rtlCol="0" anchor="b" anchorCtr="0">
            <a:spAutoFit/>
          </a:bodyPr>
          <a:lstStyle>
            <a:lvl1pPr>
              <a:defRPr lang="en-US" sz="1600" b="1" dirty="0" smtClean="0">
                <a:solidFill>
                  <a:schemeClr val="accent3"/>
                </a:solidFill>
              </a:defRPr>
            </a:lvl1pPr>
          </a:lstStyle>
          <a:p>
            <a:pPr lvl="0"/>
            <a:r>
              <a:rPr lang="en-US" dirty="0"/>
              <a:t>Optional Subtitle</a:t>
            </a:r>
          </a:p>
        </p:txBody>
      </p:sp>
      <p:sp>
        <p:nvSpPr>
          <p:cNvPr id="4" name="Title 3"/>
          <p:cNvSpPr>
            <a:spLocks noGrp="1"/>
          </p:cNvSpPr>
          <p:nvPr>
            <p:ph type="title" hasCustomPrompt="1"/>
          </p:nvPr>
        </p:nvSpPr>
        <p:spPr/>
        <p:txBody>
          <a:bodyPr/>
          <a:lstStyle>
            <a:lvl1pPr>
              <a:defRPr/>
            </a:lvl1pPr>
          </a:lstStyle>
          <a:p>
            <a:r>
              <a:rPr lang="en-US" dirty="0"/>
              <a:t>Half Text – Half Image</a:t>
            </a:r>
          </a:p>
        </p:txBody>
      </p:sp>
      <p:sp>
        <p:nvSpPr>
          <p:cNvPr id="15"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0"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EFE8E79-8103-8441-B21D-C3FA89909100}" type="datetime3">
              <a:rPr lang="en-US" smtClean="0"/>
              <a:t>22 September 2018</a:t>
            </a:fld>
            <a:endParaRPr lang="en-CA" dirty="0"/>
          </a:p>
        </p:txBody>
      </p:sp>
      <p:sp>
        <p:nvSpPr>
          <p:cNvPr id="14"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382581896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495300" y="1929382"/>
            <a:ext cx="11201400" cy="4166617"/>
          </a:xfrm>
          <a:solidFill>
            <a:schemeClr val="bg1">
              <a:lumMod val="95000"/>
            </a:schemeClr>
          </a:solidFill>
        </p:spPr>
        <p:txBody>
          <a:bodyPr anchor="ctr"/>
          <a:lstStyle>
            <a:lvl1pPr algn="ctr">
              <a:defRPr/>
            </a:lvl1pPr>
          </a:lstStyle>
          <a:p>
            <a:r>
              <a:rPr lang="en-US" dirty="0"/>
              <a:t>Click to add image</a:t>
            </a:r>
          </a:p>
        </p:txBody>
      </p:sp>
      <p:sp>
        <p:nvSpPr>
          <p:cNvPr id="9" name="Text Placeholder 8"/>
          <p:cNvSpPr>
            <a:spLocks noGrp="1"/>
          </p:cNvSpPr>
          <p:nvPr>
            <p:ph type="body" sz="quarter" idx="14" hasCustomPrompt="1"/>
          </p:nvPr>
        </p:nvSpPr>
        <p:spPr bwMode="gray">
          <a:xfrm>
            <a:off x="712381" y="2362364"/>
            <a:ext cx="10781414" cy="1395412"/>
          </a:xfrm>
        </p:spPr>
        <p:txBody>
          <a:bodyPr/>
          <a:lstStyle>
            <a:lvl1pPr>
              <a:defRPr sz="3200" baseline="0"/>
            </a:lvl1pPr>
          </a:lstStyle>
          <a:p>
            <a:pPr lvl="0"/>
            <a:r>
              <a:rPr lang="en-US" dirty="0"/>
              <a:t>Click to add text over image. White or gray only. 32pt flexible positioning. Delete if not needed.</a:t>
            </a:r>
          </a:p>
        </p:txBody>
      </p:sp>
      <p:sp>
        <p:nvSpPr>
          <p:cNvPr id="3" name="Date Placeholder 2"/>
          <p:cNvSpPr>
            <a:spLocks noGrp="1"/>
          </p:cNvSpPr>
          <p:nvPr>
            <p:ph type="dt" sz="half" idx="15"/>
          </p:nvPr>
        </p:nvSpPr>
        <p:spPr>
          <a:xfrm>
            <a:off x="4598624" y="6432462"/>
            <a:ext cx="1671207" cy="182880"/>
          </a:xfrm>
          <a:prstGeom prst="rect">
            <a:avLst/>
          </a:prstGeom>
        </p:spPr>
        <p:txBody>
          <a:bodyPr/>
          <a:lstStyle/>
          <a:p>
            <a:fld id="{66FD0E19-1D6E-D744-8CB2-EEE0BB6914A9}" type="datetime3">
              <a:rPr lang="en-US" smtClean="0"/>
              <a:t>22 September 2018</a:t>
            </a:fld>
            <a:endParaRPr lang="en-CA" dirty="0"/>
          </a:p>
        </p:txBody>
      </p:sp>
      <p:sp>
        <p:nvSpPr>
          <p:cNvPr id="5" name="Slide Number Placeholder 4"/>
          <p:cNvSpPr>
            <a:spLocks noGrp="1"/>
          </p:cNvSpPr>
          <p:nvPr>
            <p:ph type="sldNum" sz="quarter" idx="17"/>
          </p:nvPr>
        </p:nvSpPr>
        <p:spPr/>
        <p:txBody>
          <a:bodyPr/>
          <a:lstStyle/>
          <a:p>
            <a:fld id="{00E6A5BD-C011-4A45-AA3A-201790FB7F2B}" type="slidenum">
              <a:rPr lang="en-CA" smtClean="0"/>
              <a:pPr/>
              <a:t>‹#›</a:t>
            </a:fld>
            <a:endParaRPr lang="en-CA" dirty="0"/>
          </a:p>
        </p:txBody>
      </p:sp>
      <p:sp>
        <p:nvSpPr>
          <p:cNvPr id="6" name="Title 5"/>
          <p:cNvSpPr>
            <a:spLocks noGrp="1"/>
          </p:cNvSpPr>
          <p:nvPr>
            <p:ph type="title" hasCustomPrompt="1"/>
          </p:nvPr>
        </p:nvSpPr>
        <p:spPr>
          <a:xfrm>
            <a:off x="495300" y="510063"/>
            <a:ext cx="11201400" cy="914400"/>
          </a:xfrm>
        </p:spPr>
        <p:txBody>
          <a:bodyPr/>
          <a:lstStyle>
            <a:lvl1pPr>
              <a:defRPr/>
            </a:lvl1pPr>
          </a:lstStyle>
          <a:p>
            <a:r>
              <a:rPr lang="en-US" dirty="0"/>
              <a:t>Image w/ Title and Footer</a:t>
            </a:r>
          </a:p>
        </p:txBody>
      </p:sp>
      <p:sp>
        <p:nvSpPr>
          <p:cNvPr id="8" name="Text Placeholder 2"/>
          <p:cNvSpPr>
            <a:spLocks noGrp="1"/>
          </p:cNvSpPr>
          <p:nvPr>
            <p:ph type="body" idx="18" hasCustomPrompt="1"/>
          </p:nvPr>
        </p:nvSpPr>
        <p:spPr>
          <a:xfrm>
            <a:off x="495300" y="1621673"/>
            <a:ext cx="4966221" cy="233910"/>
          </a:xfrm>
        </p:spPr>
        <p:txBody>
          <a:bodyPr vert="horz" wrap="square" lIns="0" tIns="0" rIns="0" bIns="0" rtlCol="0" anchor="b" anchorCtr="0">
            <a:spAutoFit/>
          </a:bodyPr>
          <a:lstStyle>
            <a:lvl1pPr>
              <a:defRPr lang="en-US" sz="1600" b="1" dirty="0" smtClean="0">
                <a:solidFill>
                  <a:schemeClr val="accent3"/>
                </a:solidFill>
              </a:defRPr>
            </a:lvl1pPr>
          </a:lstStyle>
          <a:p>
            <a:pPr lvl="0"/>
            <a:r>
              <a:rPr lang="en-US" dirty="0"/>
              <a:t>Optional Subtitle</a:t>
            </a:r>
          </a:p>
        </p:txBody>
      </p:sp>
      <p:sp>
        <p:nvSpPr>
          <p:cNvPr id="10"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281023182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3" y="-8587"/>
            <a:ext cx="12207238" cy="6874623"/>
          </a:xfrm>
          <a:prstGeom prst="rect">
            <a:avLst/>
          </a:prstGeom>
        </p:spPr>
      </p:pic>
      <p:sp>
        <p:nvSpPr>
          <p:cNvPr id="2" name="Title 1"/>
          <p:cNvSpPr>
            <a:spLocks noGrp="1"/>
          </p:cNvSpPr>
          <p:nvPr>
            <p:ph type="ctrTitle" hasCustomPrompt="1"/>
          </p:nvPr>
        </p:nvSpPr>
        <p:spPr>
          <a:xfrm>
            <a:off x="2558964" y="585216"/>
            <a:ext cx="9137736"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2558964" y="2441889"/>
            <a:ext cx="4467288" cy="254013"/>
          </a:xfrm>
          <a:prstGeom prst="rect">
            <a:avLst/>
          </a:prstGeom>
        </p:spPr>
        <p:txBody>
          <a:bodyPr/>
          <a:lstStyle>
            <a:lvl1pPr algn="l">
              <a:defRPr sz="1400" b="1">
                <a:solidFill>
                  <a:schemeClr val="accent2"/>
                </a:solidFill>
              </a:defRPr>
            </a:lvl1pPr>
          </a:lstStyle>
          <a:p>
            <a:fld id="{B6EC4CA9-E9DE-6E43-8688-4C4C3133C628}" type="datetime3">
              <a:rPr lang="en-US" smtClean="0"/>
              <a:t>22 September 2018</a:t>
            </a:fld>
            <a:endParaRPr lang="en-CA" dirty="0"/>
          </a:p>
        </p:txBody>
      </p:sp>
      <p:sp>
        <p:nvSpPr>
          <p:cNvPr id="9"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userDrawn="1"/>
        </p:nvSpPr>
        <p:spPr>
          <a:xfrm>
            <a:off x="2559607" y="3017520"/>
            <a:ext cx="8047433" cy="276999"/>
          </a:xfrm>
          <a:prstGeom prst="rect">
            <a:avLst/>
          </a:prstGeom>
          <a:noFill/>
        </p:spPr>
        <p:txBody>
          <a:bodyPr wrap="square" lIns="0" tIns="0" rIns="0" bIns="0" rtlCol="0" anchor="b">
            <a:spAutoFit/>
          </a:bodyPr>
          <a:lstStyle/>
          <a:p>
            <a:r>
              <a:rPr lang="en-US" sz="900" dirty="0">
                <a:solidFill>
                  <a:schemeClr val="accent2"/>
                </a:solidFill>
              </a:rPr>
              <a:t>Placeholder confidentiality disclosure. Edit or delete from layout master if not needed.</a:t>
            </a:r>
          </a:p>
          <a:p>
            <a:r>
              <a:rPr lang="en-US" sz="900" baseline="0" dirty="0">
                <a:solidFill>
                  <a:srgbClr val="63666A"/>
                </a:solidFill>
                <a:latin typeface="GE Inspira Sans" charset="0"/>
                <a:ea typeface="GE Inspira Sans" charset="0"/>
                <a:cs typeface="GE Inspira Sans" charset="0"/>
              </a:rPr>
              <a:t>Use this second line if additional confidentiality disclosure information is required. </a:t>
            </a:r>
            <a:endParaRPr lang="en-US" sz="2000" dirty="0">
              <a:solidFill>
                <a:srgbClr val="63666A"/>
              </a:solidFill>
              <a:latin typeface="GE Inspira Sans" charset="0"/>
              <a:ea typeface="GE Inspira Sans" charset="0"/>
              <a:cs typeface="GE Inspira Sans" charset="0"/>
            </a:endParaRPr>
          </a:p>
        </p:txBody>
      </p:sp>
    </p:spTree>
    <p:extLst>
      <p:ext uri="{BB962C8B-B14F-4D97-AF65-F5344CB8AC3E}">
        <p14:creationId xmlns:p14="http://schemas.microsoft.com/office/powerpoint/2010/main" val="341633426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510063"/>
            <a:ext cx="11201400" cy="914400"/>
          </a:xfrm>
        </p:spPr>
        <p:txBody>
          <a:bodyPr/>
          <a:lstStyle>
            <a:lvl1pPr>
              <a:defRPr/>
            </a:lvl1pPr>
          </a:lstStyle>
          <a:p>
            <a:r>
              <a:rPr lang="en-US" dirty="0"/>
              <a:t>Quadrant</a:t>
            </a:r>
          </a:p>
        </p:txBody>
      </p:sp>
      <p:sp>
        <p:nvSpPr>
          <p:cNvPr id="12" name="Content Placeholder 2"/>
          <p:cNvSpPr>
            <a:spLocks noGrp="1"/>
          </p:cNvSpPr>
          <p:nvPr>
            <p:ph sz="half" idx="13"/>
          </p:nvPr>
        </p:nvSpPr>
        <p:spPr>
          <a:xfrm>
            <a:off x="6174068" y="1666276"/>
            <a:ext cx="5522632"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kern="1200" dirty="0">
                <a:solidFill>
                  <a:schemeClr val="bg1"/>
                </a:solidFill>
                <a:latin typeface="+mn-lt"/>
                <a:ea typeface="+mn-ea"/>
                <a:cs typeface="+mn-cs"/>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495300" y="3932342"/>
            <a:ext cx="5495093"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6174068" y="3932342"/>
            <a:ext cx="5522632"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kern="1200" dirty="0">
                <a:solidFill>
                  <a:schemeClr val="bg1"/>
                </a:solidFill>
                <a:latin typeface="+mn-lt"/>
                <a:ea typeface="+mn-ea"/>
                <a:cs typeface="+mn-cs"/>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7"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0" name="Content Placeholder 2"/>
          <p:cNvSpPr>
            <a:spLocks noGrp="1"/>
          </p:cNvSpPr>
          <p:nvPr>
            <p:ph sz="half" idx="16"/>
          </p:nvPr>
        </p:nvSpPr>
        <p:spPr>
          <a:xfrm>
            <a:off x="495300" y="1666276"/>
            <a:ext cx="5495093"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1"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A2A68795-BA68-6B40-B4AD-C8124B6C2F78}" type="datetime3">
              <a:rPr lang="en-US" smtClean="0"/>
              <a:t>22 September 2018</a:t>
            </a:fld>
            <a:endParaRPr lang="en-CA" dirty="0"/>
          </a:p>
        </p:txBody>
      </p:sp>
      <p:sp>
        <p:nvSpPr>
          <p:cNvPr id="19"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22305642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510063"/>
            <a:ext cx="11201400" cy="914400"/>
          </a:xfrm>
        </p:spPr>
        <p:txBody>
          <a:bodyPr/>
          <a:lstStyle>
            <a:lvl1pPr>
              <a:defRPr/>
            </a:lvl1pPr>
          </a:lstStyle>
          <a:p>
            <a:r>
              <a:rPr lang="en-US" dirty="0"/>
              <a:t>Vertical Quadrant</a:t>
            </a:r>
          </a:p>
        </p:txBody>
      </p:sp>
      <p:sp>
        <p:nvSpPr>
          <p:cNvPr id="3" name="Content Placeholder 2"/>
          <p:cNvSpPr>
            <a:spLocks noGrp="1"/>
          </p:cNvSpPr>
          <p:nvPr>
            <p:ph sz="half" idx="1"/>
          </p:nvPr>
        </p:nvSpPr>
        <p:spPr>
          <a:xfrm>
            <a:off x="495300"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6" name="Content Placeholder 2"/>
          <p:cNvSpPr>
            <a:spLocks noGrp="1"/>
          </p:cNvSpPr>
          <p:nvPr>
            <p:ph sz="half" idx="13"/>
          </p:nvPr>
        </p:nvSpPr>
        <p:spPr>
          <a:xfrm>
            <a:off x="3332937"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6170574"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9008212"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1"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2"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7C44E28C-CC75-5745-A369-B2B50108008D}" type="datetime3">
              <a:rPr lang="en-US" smtClean="0"/>
              <a:t>22 September 2018</a:t>
            </a:fld>
            <a:endParaRPr lang="en-CA" dirty="0"/>
          </a:p>
        </p:txBody>
      </p:sp>
      <p:sp>
        <p:nvSpPr>
          <p:cNvPr id="13"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146910446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300" y="1665293"/>
            <a:ext cx="5398744" cy="411480"/>
          </a:xfrm>
          <a:solidFill>
            <a:schemeClr val="accent3"/>
          </a:solidFill>
        </p:spPr>
        <p:txBody>
          <a:bodyPr lIns="0" rIns="0" bIns="0" anchor="ctr"/>
          <a:lstStyle>
            <a:lvl1pPr marL="173038" indent="0">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9758" y="2201006"/>
            <a:ext cx="4892646" cy="1536192"/>
          </a:xfrm>
        </p:spPr>
        <p:txBody>
          <a:bodyPr vert="horz" lIns="0" tIns="0" rIns="0" bIns="0" rtlCol="0">
            <a:noAutofit/>
          </a:bodyPr>
          <a:lstStyle>
            <a:lvl1pPr marL="0" indent="0">
              <a:defRPr lang="en-US" sz="1800" dirty="0"/>
            </a:lvl1pPr>
          </a:lstStyle>
          <a:p>
            <a:pPr lvl="0"/>
            <a:r>
              <a:rPr lang="en-US" smtClean="0"/>
              <a:t>Click to edit Master text styles</a:t>
            </a:r>
          </a:p>
        </p:txBody>
      </p:sp>
      <p:sp>
        <p:nvSpPr>
          <p:cNvPr id="5" name="Text Placeholder 4"/>
          <p:cNvSpPr>
            <a:spLocks noGrp="1"/>
          </p:cNvSpPr>
          <p:nvPr>
            <p:ph type="body" sz="quarter" idx="3" hasCustomPrompt="1"/>
          </p:nvPr>
        </p:nvSpPr>
        <p:spPr>
          <a:xfrm>
            <a:off x="6312297" y="1665293"/>
            <a:ext cx="5398744" cy="411480"/>
          </a:xfrm>
          <a:solidFill>
            <a:schemeClr val="accent3"/>
          </a:solidFill>
        </p:spPr>
        <p:txBody>
          <a:bodyPr lIns="0" rIns="0" bIns="0" anchor="ctr"/>
          <a:lstStyle>
            <a:lvl1pPr marL="182563" indent="0">
              <a:spcBef>
                <a:spcPts val="0"/>
              </a:spcBef>
              <a:buNone/>
              <a:tabLst/>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89669" y="2201006"/>
            <a:ext cx="5019592" cy="1536192"/>
          </a:xfrm>
        </p:spPr>
        <p:txBody>
          <a:bodyPr vert="horz" lIns="0" tIns="0" rIns="0" bIns="0" rtlCol="0">
            <a:noAutofit/>
          </a:bodyPr>
          <a:lstStyle>
            <a:lvl1pPr>
              <a:defRPr lang="en-US" sz="1800" dirty="0"/>
            </a:lvl1pPr>
          </a:lstStyle>
          <a:p>
            <a:pPr lvl="0"/>
            <a:r>
              <a:rPr lang="en-US" smtClean="0"/>
              <a:t>Click to edit Master text styles</a:t>
            </a:r>
          </a:p>
        </p:txBody>
      </p:sp>
      <p:sp>
        <p:nvSpPr>
          <p:cNvPr id="24" name="Text Placeholder 4"/>
          <p:cNvSpPr>
            <a:spLocks noGrp="1"/>
          </p:cNvSpPr>
          <p:nvPr>
            <p:ph type="body" sz="quarter" idx="14" hasCustomPrompt="1"/>
          </p:nvPr>
        </p:nvSpPr>
        <p:spPr>
          <a:xfrm>
            <a:off x="495300" y="3928921"/>
            <a:ext cx="5398744" cy="411480"/>
          </a:xfrm>
          <a:solidFill>
            <a:schemeClr val="accent3"/>
          </a:solidFill>
        </p:spPr>
        <p:txBody>
          <a:bodyPr lIns="0" rIns="0" bIns="0" anchor="ctr"/>
          <a:lstStyle>
            <a:lvl1pPr marL="173038" indent="0">
              <a:spcBef>
                <a:spcPts val="0"/>
              </a:spcBef>
              <a:buNone/>
              <a:tabLst/>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5"/>
          <p:cNvSpPr>
            <a:spLocks noGrp="1"/>
          </p:cNvSpPr>
          <p:nvPr>
            <p:ph sz="quarter" idx="15"/>
          </p:nvPr>
        </p:nvSpPr>
        <p:spPr>
          <a:xfrm>
            <a:off x="659758" y="4464634"/>
            <a:ext cx="4892644" cy="1536192"/>
          </a:xfrm>
        </p:spPr>
        <p:txBody>
          <a:bodyPr vert="horz" lIns="0" tIns="0" rIns="0" bIns="0" rtlCol="0">
            <a:noAutofit/>
          </a:bodyPr>
          <a:lstStyle>
            <a:lvl1pPr marL="0" indent="0">
              <a:defRPr lang="en-US" sz="1800" dirty="0"/>
            </a:lvl1pPr>
          </a:lstStyle>
          <a:p>
            <a:pPr lvl="0"/>
            <a:r>
              <a:rPr lang="en-US" smtClean="0"/>
              <a:t>Click to edit Master text styles</a:t>
            </a:r>
          </a:p>
        </p:txBody>
      </p:sp>
      <p:sp>
        <p:nvSpPr>
          <p:cNvPr id="26" name="Text Placeholder 4"/>
          <p:cNvSpPr>
            <a:spLocks noGrp="1"/>
          </p:cNvSpPr>
          <p:nvPr>
            <p:ph type="body" sz="quarter" idx="16" hasCustomPrompt="1"/>
          </p:nvPr>
        </p:nvSpPr>
        <p:spPr>
          <a:xfrm>
            <a:off x="6312297" y="3928921"/>
            <a:ext cx="5398744" cy="411480"/>
          </a:xfrm>
          <a:solidFill>
            <a:schemeClr val="accent3"/>
          </a:solidFill>
        </p:spPr>
        <p:txBody>
          <a:bodyPr lIns="0" rIns="0" bIns="0" anchor="ctr"/>
          <a:lstStyle>
            <a:lvl1pPr marL="180975" indent="0">
              <a:spcBef>
                <a:spcPts val="0"/>
              </a:spcBef>
              <a:buNone/>
              <a:tabLst/>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Content Placeholder 5"/>
          <p:cNvSpPr>
            <a:spLocks noGrp="1"/>
          </p:cNvSpPr>
          <p:nvPr>
            <p:ph sz="quarter" idx="17"/>
          </p:nvPr>
        </p:nvSpPr>
        <p:spPr>
          <a:xfrm>
            <a:off x="6489669" y="4464634"/>
            <a:ext cx="5019594" cy="1536192"/>
          </a:xfrm>
        </p:spPr>
        <p:txBody>
          <a:bodyPr vert="horz" lIns="0" tIns="0" rIns="0" bIns="0" rtlCol="0">
            <a:noAutofit/>
          </a:bodyPr>
          <a:lstStyle>
            <a:lvl1pPr>
              <a:defRPr lang="en-US" sz="1800" dirty="0"/>
            </a:lvl1pPr>
          </a:lstStyle>
          <a:p>
            <a:pPr lvl="0"/>
            <a:r>
              <a:rPr lang="en-US" smtClean="0"/>
              <a:t>Click to edit Master text styles</a:t>
            </a:r>
          </a:p>
        </p:txBody>
      </p:sp>
      <p:sp>
        <p:nvSpPr>
          <p:cNvPr id="14" name="Title 5"/>
          <p:cNvSpPr>
            <a:spLocks noGrp="1"/>
          </p:cNvSpPr>
          <p:nvPr>
            <p:ph type="title" hasCustomPrompt="1"/>
          </p:nvPr>
        </p:nvSpPr>
        <p:spPr>
          <a:xfrm>
            <a:off x="495300" y="510063"/>
            <a:ext cx="11201400" cy="914400"/>
          </a:xfrm>
        </p:spPr>
        <p:txBody>
          <a:bodyPr/>
          <a:lstStyle>
            <a:lvl1pPr>
              <a:defRPr/>
            </a:lvl1pPr>
          </a:lstStyle>
          <a:p>
            <a:r>
              <a:rPr lang="en-US" dirty="0"/>
              <a:t>Quadrant 2</a:t>
            </a:r>
          </a:p>
        </p:txBody>
      </p:sp>
      <p:sp>
        <p:nvSpPr>
          <p:cNvPr id="19" name="Slide Number Placeholder 5"/>
          <p:cNvSpPr>
            <a:spLocks noGrp="1"/>
          </p:cNvSpPr>
          <p:nvPr>
            <p:ph type="sldNum" sz="quarter" idx="19"/>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5" name="Date Placeholder 3"/>
          <p:cNvSpPr>
            <a:spLocks noGrp="1"/>
          </p:cNvSpPr>
          <p:nvPr>
            <p:ph type="dt" sz="half" idx="20"/>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B949EF5F-DA37-5649-8E62-F52C962021C4}" type="datetime3">
              <a:rPr lang="en-US" smtClean="0"/>
              <a:t>22 September 2018</a:t>
            </a:fld>
            <a:endParaRPr lang="en-CA" dirty="0"/>
          </a:p>
        </p:txBody>
      </p:sp>
      <p:sp>
        <p:nvSpPr>
          <p:cNvPr id="16" name="Footer Placeholder 7"/>
          <p:cNvSpPr>
            <a:spLocks noGrp="1"/>
          </p:cNvSpPr>
          <p:nvPr>
            <p:ph type="ftr" sz="quarter" idx="21"/>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dirty="0" smtClean="0"/>
              <a:t>Black Box Monitoring in Go</a:t>
            </a:r>
            <a:endParaRPr lang="en-US" dirty="0"/>
          </a:p>
        </p:txBody>
      </p:sp>
    </p:spTree>
    <p:extLst>
      <p:ext uri="{BB962C8B-B14F-4D97-AF65-F5344CB8AC3E}">
        <p14:creationId xmlns:p14="http://schemas.microsoft.com/office/powerpoint/2010/main" val="222415556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3" name="Table Placeholder 12"/>
          <p:cNvSpPr>
            <a:spLocks noGrp="1"/>
          </p:cNvSpPr>
          <p:nvPr>
            <p:ph type="tbl" sz="quarter" idx="13"/>
          </p:nvPr>
        </p:nvSpPr>
        <p:spPr>
          <a:xfrm>
            <a:off x="495300" y="1665478"/>
            <a:ext cx="11201400" cy="4368882"/>
          </a:xfrm>
        </p:spPr>
        <p:txBody>
          <a:bodyPr/>
          <a:lstStyle/>
          <a:p>
            <a:r>
              <a:rPr lang="en-US" smtClean="0"/>
              <a:t>Click icon to add table</a:t>
            </a:r>
            <a:endParaRPr lang="en-CA" dirty="0"/>
          </a:p>
        </p:txBody>
      </p:sp>
      <p:sp>
        <p:nvSpPr>
          <p:cNvPr id="3" name="Date Placeholder 2"/>
          <p:cNvSpPr>
            <a:spLocks noGrp="1"/>
          </p:cNvSpPr>
          <p:nvPr>
            <p:ph type="dt" sz="half" idx="14"/>
          </p:nvPr>
        </p:nvSpPr>
        <p:spPr>
          <a:xfrm>
            <a:off x="4598624" y="6432462"/>
            <a:ext cx="1671207" cy="182880"/>
          </a:xfrm>
          <a:prstGeom prst="rect">
            <a:avLst/>
          </a:prstGeom>
        </p:spPr>
        <p:txBody>
          <a:bodyPr/>
          <a:lstStyle/>
          <a:p>
            <a:fld id="{CA4BB81B-6F97-A149-B5B0-066E9187F409}" type="datetime3">
              <a:rPr lang="en-US" smtClean="0"/>
              <a:t>22 September 2018</a:t>
            </a:fld>
            <a:endParaRPr lang="en-CA" dirty="0"/>
          </a:p>
        </p:txBody>
      </p:sp>
      <p:sp>
        <p:nvSpPr>
          <p:cNvPr id="4" name="Footer Placeholder 3"/>
          <p:cNvSpPr>
            <a:spLocks noGrp="1"/>
          </p:cNvSpPr>
          <p:nvPr>
            <p:ph type="ftr" sz="quarter" idx="15"/>
          </p:nvPr>
        </p:nvSpPr>
        <p:spPr/>
        <p:txBody>
          <a:bodyPr/>
          <a:lstStyle/>
          <a:p>
            <a:r>
              <a:rPr lang="en-US" dirty="0" smtClean="0"/>
              <a:t>Black Box Monitoring in Go</a:t>
            </a:r>
            <a:endParaRPr lang="en-US" dirty="0"/>
          </a:p>
        </p:txBody>
      </p:sp>
      <p:sp>
        <p:nvSpPr>
          <p:cNvPr id="5" name="Slide Number Placeholder 4"/>
          <p:cNvSpPr>
            <a:spLocks noGrp="1"/>
          </p:cNvSpPr>
          <p:nvPr>
            <p:ph type="sldNum" sz="quarter" idx="16"/>
          </p:nvPr>
        </p:nvSpPr>
        <p:spPr/>
        <p:txBody>
          <a:bodyPr/>
          <a:lstStyle/>
          <a:p>
            <a:fld id="{00E6A5BD-C011-4A45-AA3A-201790FB7F2B}" type="slidenum">
              <a:rPr lang="en-CA" smtClean="0"/>
              <a:pPr/>
              <a:t>‹#›</a:t>
            </a:fld>
            <a:endParaRPr lang="en-CA" dirty="0"/>
          </a:p>
        </p:txBody>
      </p:sp>
      <p:sp>
        <p:nvSpPr>
          <p:cNvPr id="6" name="Title 5"/>
          <p:cNvSpPr>
            <a:spLocks noGrp="1"/>
          </p:cNvSpPr>
          <p:nvPr>
            <p:ph type="title" hasCustomPrompt="1"/>
          </p:nvPr>
        </p:nvSpPr>
        <p:spPr/>
        <p:txBody>
          <a:bodyPr/>
          <a:lstStyle>
            <a:lvl1pPr>
              <a:defRPr/>
            </a:lvl1pPr>
          </a:lstStyle>
          <a:p>
            <a:r>
              <a:rPr lang="en-US" dirty="0"/>
              <a:t>Table Layout</a:t>
            </a:r>
          </a:p>
        </p:txBody>
      </p:sp>
    </p:spTree>
    <p:extLst>
      <p:ext uri="{BB962C8B-B14F-4D97-AF65-F5344CB8AC3E}">
        <p14:creationId xmlns:p14="http://schemas.microsoft.com/office/powerpoint/2010/main" val="415957820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495300" y="510063"/>
            <a:ext cx="11201400" cy="914400"/>
          </a:xfrm>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495299" y="1983545"/>
            <a:ext cx="11360369" cy="4096512"/>
          </a:xfrm>
        </p:spPr>
        <p:txBody>
          <a:bodyPr anchor="ctr"/>
          <a:lstStyle>
            <a:lvl1pPr algn="ctr">
              <a:defRPr/>
            </a:lvl1pPr>
          </a:lstStyle>
          <a:p>
            <a:r>
              <a:rPr lang="en-US" smtClean="0"/>
              <a:t>Click icon to add chart</a:t>
            </a:r>
            <a:endParaRPr lang="en-US"/>
          </a:p>
        </p:txBody>
      </p:sp>
      <p:sp>
        <p:nvSpPr>
          <p:cNvPr id="8" name="Text Placeholder 2"/>
          <p:cNvSpPr>
            <a:spLocks noGrp="1"/>
          </p:cNvSpPr>
          <p:nvPr>
            <p:ph type="body" idx="14" hasCustomPrompt="1"/>
          </p:nvPr>
        </p:nvSpPr>
        <p:spPr>
          <a:xfrm>
            <a:off x="495300" y="1610018"/>
            <a:ext cx="4937760" cy="246221"/>
          </a:xfrm>
        </p:spPr>
        <p:txBody>
          <a:bodyPr vert="horz" wrap="square" lIns="0" tIns="0" rIns="0" bIns="0" rtlCol="0" anchor="b" anchorCtr="0">
            <a:noAutofit/>
          </a:bodyPr>
          <a:lstStyle>
            <a:lvl1pPr>
              <a:defRPr lang="en-US" sz="1600" b="1" dirty="0">
                <a:solidFill>
                  <a:schemeClr val="accent3"/>
                </a:solidFill>
              </a:defRPr>
            </a:lvl1pPr>
          </a:lstStyle>
          <a:p>
            <a:pPr lvl="0"/>
            <a:r>
              <a:rPr lang="en-US" dirty="0"/>
              <a:t>Optional Subtitle</a:t>
            </a:r>
          </a:p>
        </p:txBody>
      </p:sp>
      <p:sp>
        <p:nvSpPr>
          <p:cNvPr id="6" name="Date Placeholder 5"/>
          <p:cNvSpPr>
            <a:spLocks noGrp="1"/>
          </p:cNvSpPr>
          <p:nvPr>
            <p:ph type="dt" sz="half" idx="15"/>
          </p:nvPr>
        </p:nvSpPr>
        <p:spPr>
          <a:xfrm>
            <a:off x="4598624" y="6432462"/>
            <a:ext cx="1671207" cy="182880"/>
          </a:xfrm>
          <a:prstGeom prst="rect">
            <a:avLst/>
          </a:prstGeom>
        </p:spPr>
        <p:txBody>
          <a:bodyPr/>
          <a:lstStyle/>
          <a:p>
            <a:fld id="{317619F1-20CA-9347-AA9A-823690D87697}" type="datetime3">
              <a:rPr lang="en-US" smtClean="0"/>
              <a:t>22 September 2018</a:t>
            </a:fld>
            <a:endParaRPr lang="en-CA" dirty="0"/>
          </a:p>
        </p:txBody>
      </p:sp>
      <p:sp>
        <p:nvSpPr>
          <p:cNvPr id="14" name="Footer Placeholder 13"/>
          <p:cNvSpPr>
            <a:spLocks noGrp="1"/>
          </p:cNvSpPr>
          <p:nvPr>
            <p:ph type="ftr" sz="quarter" idx="16"/>
          </p:nvPr>
        </p:nvSpPr>
        <p:spPr/>
        <p:txBody>
          <a:bodyPr/>
          <a:lstStyle/>
          <a:p>
            <a:r>
              <a:rPr lang="en-US" dirty="0" smtClean="0"/>
              <a:t>Black Box Monitoring in Go</a:t>
            </a:r>
            <a:endParaRPr lang="en-US" dirty="0"/>
          </a:p>
        </p:txBody>
      </p:sp>
      <p:sp>
        <p:nvSpPr>
          <p:cNvPr id="15" name="Slide Number Placeholder 14"/>
          <p:cNvSpPr>
            <a:spLocks noGrp="1"/>
          </p:cNvSpPr>
          <p:nvPr>
            <p:ph type="sldNum" sz="quarter" idx="17"/>
          </p:nvPr>
        </p:nvSpPr>
        <p:spPr/>
        <p:txBody>
          <a:bodyPr/>
          <a:lstStyle/>
          <a:p>
            <a:fld id="{00E6A5BD-C011-4A45-AA3A-201790FB7F2B}" type="slidenum">
              <a:rPr lang="en-CA" smtClean="0"/>
              <a:pPr/>
              <a:t>‹#›</a:t>
            </a:fld>
            <a:endParaRPr lang="en-CA" dirty="0"/>
          </a:p>
        </p:txBody>
      </p:sp>
    </p:spTree>
    <p:extLst>
      <p:ext uri="{BB962C8B-B14F-4D97-AF65-F5344CB8AC3E}">
        <p14:creationId xmlns:p14="http://schemas.microsoft.com/office/powerpoint/2010/main" val="223130697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300" y="1728788"/>
            <a:ext cx="11201400" cy="4338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CA" dirty="0"/>
          </a:p>
        </p:txBody>
      </p:sp>
      <p:sp>
        <p:nvSpPr>
          <p:cNvPr id="2" name="Date Placeholder 1"/>
          <p:cNvSpPr>
            <a:spLocks noGrp="1"/>
          </p:cNvSpPr>
          <p:nvPr>
            <p:ph type="dt" sz="half" idx="10"/>
          </p:nvPr>
        </p:nvSpPr>
        <p:spPr>
          <a:xfrm>
            <a:off x="4598624" y="6432462"/>
            <a:ext cx="1671207" cy="182880"/>
          </a:xfrm>
          <a:prstGeom prst="rect">
            <a:avLst/>
          </a:prstGeom>
        </p:spPr>
        <p:txBody>
          <a:bodyPr/>
          <a:lstStyle/>
          <a:p>
            <a:fld id="{F420E1D7-C749-1A49-9D7C-E1AC6F432F6B}" type="datetime3">
              <a:rPr lang="en-US" smtClean="0"/>
              <a:t>22 September 2018</a:t>
            </a:fld>
            <a:endParaRPr lang="en-CA" dirty="0"/>
          </a:p>
        </p:txBody>
      </p:sp>
      <p:sp>
        <p:nvSpPr>
          <p:cNvPr id="4" name="Footer Placeholder 3"/>
          <p:cNvSpPr>
            <a:spLocks noGrp="1"/>
          </p:cNvSpPr>
          <p:nvPr>
            <p:ph type="ftr" sz="quarter" idx="11"/>
          </p:nvPr>
        </p:nvSpPr>
        <p:spPr/>
        <p:txBody>
          <a:bodyPr/>
          <a:lstStyle/>
          <a:p>
            <a:r>
              <a:rPr lang="en-US" dirty="0" smtClean="0"/>
              <a:t>Black Box Monitoring in Go</a:t>
            </a:r>
            <a:endParaRPr lang="en-US" dirty="0"/>
          </a:p>
        </p:txBody>
      </p:sp>
      <p:sp>
        <p:nvSpPr>
          <p:cNvPr id="6" name="Slide Number Placeholder 5"/>
          <p:cNvSpPr>
            <a:spLocks noGrp="1"/>
          </p:cNvSpPr>
          <p:nvPr>
            <p:ph type="sldNum" sz="quarter" idx="12"/>
          </p:nvPr>
        </p:nvSpPr>
        <p:spPr/>
        <p:txBody>
          <a:bodyPr/>
          <a:lstStyle/>
          <a:p>
            <a:fld id="{00E6A5BD-C011-4A45-AA3A-201790FB7F2B}" type="slidenum">
              <a:rPr lang="en-CA" smtClean="0"/>
              <a:pPr/>
              <a:t>‹#›</a:t>
            </a:fld>
            <a:endParaRPr lang="en-CA" dirty="0"/>
          </a:p>
        </p:txBody>
      </p:sp>
      <p:sp>
        <p:nvSpPr>
          <p:cNvPr id="9" name="Title 1"/>
          <p:cNvSpPr>
            <a:spLocks noGrp="1"/>
          </p:cNvSpPr>
          <p:nvPr>
            <p:ph type="title" hasCustomPrompt="1"/>
          </p:nvPr>
        </p:nvSpPr>
        <p:spPr>
          <a:xfrm>
            <a:off x="495300" y="510063"/>
            <a:ext cx="11201400" cy="914400"/>
          </a:xfrm>
        </p:spPr>
        <p:txBody>
          <a:bodyPr/>
          <a:lstStyle>
            <a:lvl1pPr>
              <a:defRPr/>
            </a:lvl1pPr>
          </a:lstStyle>
          <a:p>
            <a:r>
              <a:rPr lang="en-US" dirty="0"/>
              <a:t>Picture with Caption</a:t>
            </a:r>
            <a:endParaRPr lang="en-CA" dirty="0"/>
          </a:p>
        </p:txBody>
      </p:sp>
    </p:spTree>
    <p:extLst>
      <p:ext uri="{BB962C8B-B14F-4D97-AF65-F5344CB8AC3E}">
        <p14:creationId xmlns:p14="http://schemas.microsoft.com/office/powerpoint/2010/main" val="49624838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98624" y="6432462"/>
            <a:ext cx="1671207" cy="182880"/>
          </a:xfrm>
          <a:prstGeom prst="rect">
            <a:avLst/>
          </a:prstGeom>
        </p:spPr>
        <p:txBody>
          <a:bodyPr/>
          <a:lstStyle/>
          <a:p>
            <a:fld id="{D90447C4-C4A4-2F45-9BED-A5F6CAB0366F}" type="datetime3">
              <a:rPr lang="en-US" smtClean="0"/>
              <a:t>22 September 2018</a:t>
            </a:fld>
            <a:endParaRPr lang="en-CA" dirty="0"/>
          </a:p>
        </p:txBody>
      </p:sp>
      <p:sp>
        <p:nvSpPr>
          <p:cNvPr id="7" name="Footer Placeholder 6"/>
          <p:cNvSpPr>
            <a:spLocks noGrp="1"/>
          </p:cNvSpPr>
          <p:nvPr>
            <p:ph type="ftr" sz="quarter" idx="11"/>
          </p:nvPr>
        </p:nvSpPr>
        <p:spPr/>
        <p:txBody>
          <a:bodyPr/>
          <a:lstStyle/>
          <a:p>
            <a:r>
              <a:rPr lang="en-US" dirty="0" smtClean="0"/>
              <a:t>Black Box Monitoring in Go</a:t>
            </a:r>
            <a:endParaRPr lang="en-US" dirty="0"/>
          </a:p>
        </p:txBody>
      </p:sp>
      <p:sp>
        <p:nvSpPr>
          <p:cNvPr id="8" name="Slide Number Placeholder 7"/>
          <p:cNvSpPr>
            <a:spLocks noGrp="1"/>
          </p:cNvSpPr>
          <p:nvPr>
            <p:ph type="sldNum" sz="quarter" idx="12"/>
          </p:nvPr>
        </p:nvSpPr>
        <p:spPr/>
        <p:txBody>
          <a:bodyPr/>
          <a:lstStyle/>
          <a:p>
            <a:fld id="{00E6A5BD-C011-4A45-AA3A-201790FB7F2B}" type="slidenum">
              <a:rPr lang="en-CA" smtClean="0"/>
              <a:pPr/>
              <a:t>‹#›</a:t>
            </a:fld>
            <a:endParaRPr lang="en-CA" dirty="0"/>
          </a:p>
        </p:txBody>
      </p:sp>
      <p:sp>
        <p:nvSpPr>
          <p:cNvPr id="9" name="Rectangle 8"/>
          <p:cNvSpPr/>
          <p:nvPr userDrawn="1"/>
        </p:nvSpPr>
        <p:spPr bwMode="white">
          <a:xfrm>
            <a:off x="694267" y="1659467"/>
            <a:ext cx="10786533" cy="118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95300" y="510063"/>
            <a:ext cx="11201400" cy="914400"/>
          </a:xfrm>
        </p:spPr>
        <p:txBody>
          <a:bodyPr/>
          <a:lstStyle>
            <a:lvl1pPr>
              <a:defRPr/>
            </a:lvl1pPr>
          </a:lstStyle>
          <a:p>
            <a:r>
              <a:rPr lang="en-US" dirty="0"/>
              <a:t>Title Only</a:t>
            </a:r>
            <a:endParaRPr lang="en-CA" dirty="0"/>
          </a:p>
        </p:txBody>
      </p:sp>
    </p:spTree>
    <p:extLst>
      <p:ext uri="{BB962C8B-B14F-4D97-AF65-F5344CB8AC3E}">
        <p14:creationId xmlns:p14="http://schemas.microsoft.com/office/powerpoint/2010/main" val="70929663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98624" y="6432462"/>
            <a:ext cx="1671207" cy="182880"/>
          </a:xfrm>
          <a:prstGeom prst="rect">
            <a:avLst/>
          </a:prstGeom>
        </p:spPr>
        <p:txBody>
          <a:bodyPr/>
          <a:lstStyle/>
          <a:p>
            <a:fld id="{674C97DE-025C-1A47-8CDA-E117F3ABA3A7}" type="datetime3">
              <a:rPr lang="en-US" smtClean="0"/>
              <a:t>22 September 2018</a:t>
            </a:fld>
            <a:endParaRPr lang="en-CA" dirty="0"/>
          </a:p>
        </p:txBody>
      </p:sp>
      <p:sp>
        <p:nvSpPr>
          <p:cNvPr id="7" name="Footer Placeholder 6"/>
          <p:cNvSpPr>
            <a:spLocks noGrp="1"/>
          </p:cNvSpPr>
          <p:nvPr>
            <p:ph type="ftr" sz="quarter" idx="11"/>
          </p:nvPr>
        </p:nvSpPr>
        <p:spPr/>
        <p:txBody>
          <a:bodyPr/>
          <a:lstStyle/>
          <a:p>
            <a:r>
              <a:rPr lang="en-US" dirty="0" smtClean="0"/>
              <a:t>Black Box Monitoring in Go</a:t>
            </a:r>
            <a:endParaRPr lang="en-US" dirty="0"/>
          </a:p>
        </p:txBody>
      </p:sp>
      <p:sp>
        <p:nvSpPr>
          <p:cNvPr id="8" name="Slide Number Placeholder 7"/>
          <p:cNvSpPr>
            <a:spLocks noGrp="1"/>
          </p:cNvSpPr>
          <p:nvPr>
            <p:ph type="sldNum" sz="quarter" idx="12"/>
          </p:nvPr>
        </p:nvSpPr>
        <p:spPr/>
        <p:txBody>
          <a:bodyPr/>
          <a:lstStyle/>
          <a:p>
            <a:fld id="{00E6A5BD-C011-4A45-AA3A-201790FB7F2B}" type="slidenum">
              <a:rPr lang="en-CA" smtClean="0"/>
              <a:pPr/>
              <a:t>‹#›</a:t>
            </a:fld>
            <a:endParaRPr lang="en-CA" dirty="0"/>
          </a:p>
        </p:txBody>
      </p:sp>
      <p:sp>
        <p:nvSpPr>
          <p:cNvPr id="9" name="Rectangle 8"/>
          <p:cNvSpPr/>
          <p:nvPr userDrawn="1"/>
        </p:nvSpPr>
        <p:spPr bwMode="white">
          <a:xfrm>
            <a:off x="694267" y="1659467"/>
            <a:ext cx="10786533" cy="118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46865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8" name="Content Placeholder 3"/>
          <p:cNvSpPr txBox="1">
            <a:spLocks/>
          </p:cNvSpPr>
          <p:nvPr userDrawn="1"/>
        </p:nvSpPr>
        <p:spPr>
          <a:xfrm>
            <a:off x="1166221" y="2718617"/>
            <a:ext cx="9856383" cy="1395412"/>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2800" kern="1200" spc="0" baseline="0">
                <a:solidFill>
                  <a:srgbClr val="63666A"/>
                </a:solidFill>
                <a:latin typeface="GE Inspira Sans" charset="0"/>
                <a:ea typeface="GE Inspira Sans" charset="0"/>
                <a:cs typeface="GE Inspira Sans" charset="0"/>
              </a:defRPr>
            </a:lvl1pPr>
            <a:lvl2pPr marL="203200" indent="-182563" algn="l" defTabSz="914400" rtl="0" eaLnBrk="1" latinLnBrk="0" hangingPunct="1">
              <a:lnSpc>
                <a:spcPct val="100000"/>
              </a:lnSpc>
              <a:spcBef>
                <a:spcPts val="1000"/>
              </a:spcBef>
              <a:buFont typeface="Arial" pitchFamily="34" charset="0"/>
              <a:buChar char="•"/>
              <a:defRPr sz="2000" kern="1200" spc="0">
                <a:solidFill>
                  <a:srgbClr val="63666A"/>
                </a:solidFill>
                <a:latin typeface="GE Inspira Sans" charset="0"/>
                <a:ea typeface="GE Inspira Sans" charset="0"/>
                <a:cs typeface="GE Inspira Sans" charset="0"/>
              </a:defRPr>
            </a:lvl2pPr>
            <a:lvl3pPr marL="400050" indent="-195263" algn="l" defTabSz="914400" rtl="0" eaLnBrk="1" latinLnBrk="0" hangingPunct="1">
              <a:lnSpc>
                <a:spcPct val="100000"/>
              </a:lnSpc>
              <a:spcBef>
                <a:spcPts val="800"/>
              </a:spcBef>
              <a:buFont typeface="GE Inspira Pitch" panose="020F0603030400020203" pitchFamily="34" charset="0"/>
              <a:buChar char="–"/>
              <a:defRPr sz="1800" kern="1200" spc="0">
                <a:solidFill>
                  <a:srgbClr val="63666A"/>
                </a:solidFill>
                <a:latin typeface="GE Inspira Sans" charset="0"/>
                <a:ea typeface="GE Inspira Sans" charset="0"/>
                <a:cs typeface="GE Inspira Sans" charset="0"/>
              </a:defRPr>
            </a:lvl3pPr>
            <a:lvl4pPr marL="555625" indent="-166688" algn="l" defTabSz="914400" rtl="0" eaLnBrk="1" latinLnBrk="0" hangingPunct="1">
              <a:lnSpc>
                <a:spcPct val="100000"/>
              </a:lnSpc>
              <a:spcBef>
                <a:spcPts val="600"/>
              </a:spcBef>
              <a:buFont typeface="Arial" pitchFamily="34" charset="0"/>
              <a:buChar char="•"/>
              <a:defRPr sz="1600" kern="1200" spc="0">
                <a:solidFill>
                  <a:srgbClr val="63666A"/>
                </a:solidFill>
                <a:latin typeface="GE Inspira Sans" charset="0"/>
                <a:ea typeface="GE Inspira Sans" charset="0"/>
                <a:cs typeface="GE Inspira Sans"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rgbClr val="005EB8"/>
                </a:solidFill>
              </a:rPr>
              <a:t>Imagination at work</a:t>
            </a:r>
          </a:p>
        </p:txBody>
      </p:sp>
    </p:spTree>
    <p:extLst>
      <p:ext uri="{BB962C8B-B14F-4D97-AF65-F5344CB8AC3E}">
        <p14:creationId xmlns:p14="http://schemas.microsoft.com/office/powerpoint/2010/main" val="1753412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sp>
        <p:nvSpPr>
          <p:cNvPr id="4" name="Freeform 5"/>
          <p:cNvSpPr>
            <a:spLocks noChangeAspect="1" noEditPoints="1"/>
          </p:cNvSpPr>
          <p:nvPr userDrawn="1"/>
        </p:nvSpPr>
        <p:spPr bwMode="gray">
          <a:xfrm>
            <a:off x="4757541" y="2110155"/>
            <a:ext cx="2651760" cy="265176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5195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60320" y="585216"/>
            <a:ext cx="9136380" cy="1554480"/>
          </a:xfrm>
        </p:spPr>
        <p:txBody>
          <a:bodyPr vert="horz" lIns="0" tIns="0" rIns="0" bIns="0" rtlCol="0" anchor="t" anchorCtr="0">
            <a:noAutofit/>
          </a:bodyPr>
          <a:lstStyle>
            <a:lvl1pPr>
              <a:defRPr lang="en-CA" sz="4800" dirty="0"/>
            </a:lvl1pPr>
          </a:lstStyle>
          <a:p>
            <a:pPr lvl="0"/>
            <a:r>
              <a:rPr lang="en-US" dirty="0"/>
              <a:t>Title Slide 2 Layout</a:t>
            </a:r>
            <a:endParaRPr lang="en-CA" dirty="0"/>
          </a:p>
        </p:txBody>
      </p:sp>
      <p:sp>
        <p:nvSpPr>
          <p:cNvPr id="4" name="Date Placeholder 3"/>
          <p:cNvSpPr>
            <a:spLocks noGrp="1"/>
          </p:cNvSpPr>
          <p:nvPr>
            <p:ph type="dt" sz="half" idx="10"/>
          </p:nvPr>
        </p:nvSpPr>
        <p:spPr>
          <a:xfrm>
            <a:off x="2560320" y="2436879"/>
            <a:ext cx="3979927" cy="254013"/>
          </a:xfrm>
          <a:prstGeom prst="rect">
            <a:avLst/>
          </a:prstGeom>
        </p:spPr>
        <p:txBody>
          <a:bodyPr vert="horz" lIns="0" tIns="0" rIns="0" bIns="0" rtlCol="0" anchor="t" anchorCtr="0">
            <a:noAutofit/>
          </a:bodyPr>
          <a:lstStyle>
            <a:lvl1pPr>
              <a:defRPr lang="en-US" sz="1400" b="1" smtClean="0"/>
            </a:lvl1pPr>
          </a:lstStyle>
          <a:p>
            <a:fld id="{5177EBF2-2A00-E144-B947-798996C87D6E}" type="datetime3">
              <a:rPr lang="en-US" smtClean="0"/>
              <a:t>22 September 2018</a:t>
            </a:fld>
            <a:endParaRPr lang="en-US" dirty="0"/>
          </a:p>
        </p:txBody>
      </p:sp>
      <p:sp>
        <p:nvSpPr>
          <p:cNvPr id="3" name="TextBox 2"/>
          <p:cNvSpPr txBox="1"/>
          <p:nvPr/>
        </p:nvSpPr>
        <p:spPr>
          <a:xfrm>
            <a:off x="2560320" y="3018594"/>
            <a:ext cx="3826412" cy="1754968"/>
          </a:xfrm>
          <a:prstGeom prst="rect">
            <a:avLst/>
          </a:prstGeom>
          <a:noFill/>
        </p:spPr>
        <p:txBody>
          <a:bodyPr wrap="square" lIns="0" tIns="0" rIns="0" bIns="0" rtlCol="0">
            <a:spAutoFit/>
          </a:bodyPr>
          <a:lstStyle>
            <a:defPPr>
              <a:defRPr lang="en-US"/>
            </a:defPPr>
            <a:lvl1pPr lvl="0">
              <a:lnSpc>
                <a:spcPct val="110000"/>
              </a:lnSpc>
              <a:spcBef>
                <a:spcPts val="400"/>
              </a:spcBef>
              <a:defRPr sz="800">
                <a:solidFill>
                  <a:schemeClr val="accent2"/>
                </a:solidFill>
              </a:defRPr>
            </a:lvl1pPr>
            <a:lvl2pPr marL="55563" marR="0" lvl="1" indent="-55563" fontAlgn="auto">
              <a:lnSpc>
                <a:spcPct val="110000"/>
              </a:lnSpc>
              <a:spcBef>
                <a:spcPts val="0"/>
              </a:spcBef>
              <a:spcAft>
                <a:spcPts val="0"/>
              </a:spcAft>
              <a:buClrTx/>
              <a:buSzTx/>
              <a:buFont typeface="Arial" panose="020B0604020202020204" pitchFamily="34" charset="0"/>
              <a:buChar char="•"/>
              <a:tabLst/>
              <a:defRPr sz="800" kern="600" spc="-10" baseline="0">
                <a:solidFill>
                  <a:schemeClr val="accent2"/>
                </a:solidFill>
              </a:defRPr>
            </a:lvl2pPr>
          </a:lstStyle>
          <a:p>
            <a:pPr lvl="0"/>
            <a:r>
              <a:rPr lang="en-US" dirty="0"/>
              <a:t>Placeholder confidentiality disclosure. Edit or delete from layout master if not needed. Use additional lines if additional confidentiality disclosure information is required.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est.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a:t>
            </a:r>
            <a:endParaRPr lang="en-CA" dirty="0"/>
          </a:p>
        </p:txBody>
      </p:sp>
      <p:sp>
        <p:nvSpPr>
          <p:cNvPr id="7" name="TextBox 6"/>
          <p:cNvSpPr txBox="1"/>
          <p:nvPr/>
        </p:nvSpPr>
        <p:spPr>
          <a:xfrm>
            <a:off x="6739139" y="3018594"/>
            <a:ext cx="4846320" cy="2708434"/>
          </a:xfrm>
          <a:prstGeom prst="rect">
            <a:avLst/>
          </a:prstGeom>
          <a:noFill/>
        </p:spPr>
        <p:txBody>
          <a:bodyPr wrap="square" lIns="0" tIns="0" rIns="0" bIns="0" rtlCol="0">
            <a:spAutoFit/>
          </a:bodyPr>
          <a:lstStyle>
            <a:defPPr>
              <a:defRPr lang="en-US"/>
            </a:defPPr>
            <a:lvl1pPr lvl="0">
              <a:lnSpc>
                <a:spcPct val="110000"/>
              </a:lnSpc>
              <a:spcBef>
                <a:spcPts val="400"/>
              </a:spcBef>
              <a:defRPr sz="800">
                <a:solidFill>
                  <a:schemeClr val="accent2"/>
                </a:solidFill>
              </a:defRPr>
            </a:lvl1pPr>
            <a:lvl2pPr marL="55563" marR="0" lvl="1" indent="-55563" fontAlgn="auto">
              <a:lnSpc>
                <a:spcPct val="110000"/>
              </a:lnSpc>
              <a:spcBef>
                <a:spcPts val="0"/>
              </a:spcBef>
              <a:spcAft>
                <a:spcPts val="0"/>
              </a:spcAft>
              <a:buClrTx/>
              <a:buSzTx/>
              <a:buFont typeface="Arial" panose="020B0604020202020204" pitchFamily="34" charset="0"/>
              <a:buChar char="•"/>
              <a:tabLst/>
              <a:defRPr sz="800" kern="600" spc="-10" baseline="0">
                <a:solidFill>
                  <a:schemeClr val="accent2"/>
                </a:solidFill>
              </a:defRPr>
            </a:lvl2pPr>
          </a:lstStyle>
          <a:p>
            <a:pPr lvl="0"/>
            <a:r>
              <a:rPr lang="en-US" dirty="0"/>
              <a:t>Placeholder confidentiality disclosure. Edit or delete from layout master if not needed. Use additional lines if additional confidentiality disclosure information is required. </a:t>
            </a:r>
            <a:r>
              <a:rPr lang="en-CA" dirty="0"/>
              <a:t>Lorem ipsum dolor sit </a:t>
            </a:r>
            <a:r>
              <a:rPr lang="en-CA" dirty="0" err="1"/>
              <a:t>amet</a:t>
            </a:r>
            <a:r>
              <a:rPr lang="en-CA" dirty="0"/>
              <a:t>, </a:t>
            </a:r>
            <a:r>
              <a:rPr lang="en-CA" dirty="0" err="1"/>
              <a:t>consetetur</a:t>
            </a:r>
            <a:r>
              <a:rPr lang="en-CA" dirty="0"/>
              <a:t> </a:t>
            </a:r>
            <a:r>
              <a:rPr lang="en-CA" dirty="0" err="1"/>
              <a:t>sadipscing</a:t>
            </a:r>
            <a:r>
              <a:rPr lang="en-CA" dirty="0"/>
              <a:t> </a:t>
            </a:r>
            <a:r>
              <a:rPr lang="en-CA" dirty="0" err="1"/>
              <a:t>elitr</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 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 Lorem ipsum dolor sit </a:t>
            </a:r>
            <a:r>
              <a:rPr lang="en-CA" dirty="0" err="1"/>
              <a:t>amet</a:t>
            </a:r>
            <a:r>
              <a:rPr lang="en-CA" dirty="0"/>
              <a:t>, </a:t>
            </a:r>
            <a:r>
              <a:rPr lang="en-CA" dirty="0" err="1"/>
              <a:t>consetetur</a:t>
            </a:r>
            <a:r>
              <a:rPr lang="en-CA" dirty="0"/>
              <a:t> </a:t>
            </a:r>
            <a:r>
              <a:rPr lang="en-CA" dirty="0" err="1"/>
              <a:t>sadipscing</a:t>
            </a:r>
            <a:r>
              <a:rPr lang="en-CA" dirty="0"/>
              <a:t> </a:t>
            </a:r>
            <a:r>
              <a:rPr lang="en-CA" dirty="0" err="1"/>
              <a:t>elitr</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 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a:t>
            </a:r>
          </a:p>
          <a:p>
            <a:pPr lvl="1"/>
            <a:r>
              <a:rPr lang="en-CA" dirty="0"/>
              <a:t>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 </a:t>
            </a:r>
          </a:p>
          <a:p>
            <a:pPr lvl="1"/>
            <a:r>
              <a:rPr lang="en-CA" dirty="0"/>
              <a:t>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a:t>
            </a:r>
          </a:p>
          <a:p>
            <a:pPr lvl="1"/>
            <a:r>
              <a:rPr lang="en-CA" dirty="0" err="1"/>
              <a:t>Ut</a:t>
            </a:r>
            <a:r>
              <a:rPr lang="en-CA" dirty="0"/>
              <a:t> </a:t>
            </a:r>
            <a:r>
              <a:rPr lang="en-CA" dirty="0" err="1"/>
              <a:t>wisi</a:t>
            </a:r>
            <a:r>
              <a:rPr lang="en-CA" dirty="0"/>
              <a:t> </a:t>
            </a:r>
            <a:r>
              <a:rPr lang="en-CA" dirty="0" err="1"/>
              <a:t>enim</a:t>
            </a:r>
            <a:r>
              <a:rPr lang="en-CA" dirty="0"/>
              <a:t> ad minim </a:t>
            </a:r>
            <a:r>
              <a:rPr lang="en-CA" dirty="0" err="1"/>
              <a:t>veniam</a:t>
            </a:r>
            <a:r>
              <a:rPr lang="en-CA" dirty="0"/>
              <a:t>, </a:t>
            </a:r>
            <a:r>
              <a:rPr lang="en-CA" dirty="0" err="1"/>
              <a:t>quis</a:t>
            </a:r>
            <a:r>
              <a:rPr lang="en-CA" dirty="0"/>
              <a:t> </a:t>
            </a:r>
            <a:r>
              <a:rPr lang="en-CA" dirty="0" err="1"/>
              <a:t>nostrud</a:t>
            </a:r>
            <a:r>
              <a:rPr lang="en-CA" dirty="0"/>
              <a:t> </a:t>
            </a:r>
            <a:r>
              <a:rPr lang="en-CA" dirty="0" err="1"/>
              <a:t>exerci</a:t>
            </a:r>
            <a:r>
              <a:rPr lang="en-CA" dirty="0"/>
              <a:t> </a:t>
            </a:r>
            <a:r>
              <a:rPr lang="en-CA" dirty="0" err="1"/>
              <a:t>tation</a:t>
            </a:r>
            <a:r>
              <a:rPr lang="en-CA" dirty="0"/>
              <a:t> </a:t>
            </a:r>
            <a:r>
              <a:rPr lang="en-CA" dirty="0" err="1"/>
              <a:t>ullamcorper</a:t>
            </a:r>
            <a:r>
              <a:rPr lang="en-CA" dirty="0"/>
              <a:t> </a:t>
            </a:r>
            <a:r>
              <a:rPr lang="en-CA" dirty="0" err="1"/>
              <a:t>suscipit</a:t>
            </a:r>
            <a:r>
              <a:rPr lang="en-CA" dirty="0"/>
              <a:t> </a:t>
            </a:r>
            <a:r>
              <a:rPr lang="en-CA" dirty="0" err="1"/>
              <a:t>lobortis</a:t>
            </a:r>
            <a:r>
              <a:rPr lang="en-CA" dirty="0"/>
              <a:t> </a:t>
            </a:r>
            <a:r>
              <a:rPr lang="en-CA" dirty="0" err="1"/>
              <a:t>nisl</a:t>
            </a:r>
            <a:r>
              <a:rPr lang="en-CA" dirty="0"/>
              <a:t> </a:t>
            </a:r>
            <a:r>
              <a:rPr lang="en-CA" dirty="0" err="1"/>
              <a:t>ut</a:t>
            </a:r>
            <a:r>
              <a:rPr lang="en-CA" dirty="0"/>
              <a:t> </a:t>
            </a:r>
            <a:r>
              <a:rPr lang="en-CA" dirty="0" err="1"/>
              <a:t>aliquip</a:t>
            </a:r>
            <a:r>
              <a:rPr lang="en-CA" dirty="0"/>
              <a:t> ex </a:t>
            </a:r>
            <a:r>
              <a:rPr lang="en-CA" dirty="0" err="1"/>
              <a:t>ea</a:t>
            </a:r>
            <a:r>
              <a:rPr lang="en-CA" dirty="0"/>
              <a:t> </a:t>
            </a:r>
            <a:r>
              <a:rPr lang="en-CA" dirty="0" err="1"/>
              <a:t>comm</a:t>
            </a:r>
            <a:r>
              <a:rPr lang="en-CA" dirty="0"/>
              <a:t/>
            </a:r>
            <a:br>
              <a:rPr lang="en-CA" dirty="0"/>
            </a:br>
            <a:r>
              <a:rPr lang="en-CA" dirty="0" err="1"/>
              <a:t>odo</a:t>
            </a:r>
            <a:r>
              <a:rPr lang="en-CA" dirty="0"/>
              <a:t> </a:t>
            </a:r>
            <a:r>
              <a:rPr lang="en-CA" dirty="0" err="1"/>
              <a:t>consequat</a:t>
            </a:r>
            <a:r>
              <a:rPr lang="en-CA" dirty="0"/>
              <a:t>.</a:t>
            </a:r>
          </a:p>
          <a:p>
            <a:pPr lvl="1"/>
            <a:r>
              <a:rPr lang="en-CA" dirty="0"/>
              <a:t>Lorem ipsum dolor sit </a:t>
            </a:r>
            <a:r>
              <a:rPr lang="en-CA" dirty="0" err="1"/>
              <a:t>amet</a:t>
            </a:r>
            <a:r>
              <a:rPr lang="en-CA" dirty="0"/>
              <a:t>, </a:t>
            </a:r>
            <a:r>
              <a:rPr lang="en-CA" dirty="0" err="1"/>
              <a:t>consetetur</a:t>
            </a:r>
            <a:r>
              <a:rPr lang="en-CA" dirty="0"/>
              <a:t> </a:t>
            </a:r>
            <a:r>
              <a:rPr lang="en-CA" dirty="0" err="1"/>
              <a:t>sadipscing</a:t>
            </a:r>
            <a:r>
              <a:rPr lang="en-CA" dirty="0"/>
              <a:t> </a:t>
            </a:r>
            <a:r>
              <a:rPr lang="en-CA" dirty="0" err="1"/>
              <a:t>elitr</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a:t>
            </a:r>
          </a:p>
          <a:p>
            <a:pPr lvl="1"/>
            <a:r>
              <a:rPr lang="en-CA" dirty="0"/>
              <a:t>Duis </a:t>
            </a:r>
            <a:r>
              <a:rPr lang="en-CA" dirty="0" err="1"/>
              <a:t>autem</a:t>
            </a:r>
            <a:r>
              <a:rPr lang="en-CA" dirty="0"/>
              <a:t> </a:t>
            </a:r>
            <a:r>
              <a:rPr lang="en-CA" dirty="0" err="1"/>
              <a:t>vel</a:t>
            </a:r>
            <a:r>
              <a:rPr lang="en-CA" dirty="0"/>
              <a:t> </a:t>
            </a:r>
            <a:r>
              <a:rPr lang="en-CA" dirty="0" err="1"/>
              <a:t>eum</a:t>
            </a:r>
            <a:r>
              <a:rPr lang="en-CA" dirty="0"/>
              <a:t> </a:t>
            </a:r>
            <a:r>
              <a:rPr lang="en-CA" dirty="0" err="1"/>
              <a:t>iriure</a:t>
            </a:r>
            <a:r>
              <a:rPr lang="en-CA" dirty="0"/>
              <a:t> dolor in </a:t>
            </a:r>
            <a:r>
              <a:rPr lang="en-CA" dirty="0" err="1"/>
              <a:t>hendrerit</a:t>
            </a:r>
            <a:r>
              <a:rPr lang="en-CA" dirty="0"/>
              <a:t> in </a:t>
            </a:r>
            <a:r>
              <a:rPr lang="en-CA" dirty="0" err="1"/>
              <a:t>vulputate</a:t>
            </a:r>
            <a:r>
              <a:rPr lang="en-CA" dirty="0"/>
              <a:t> </a:t>
            </a:r>
            <a:r>
              <a:rPr lang="en-CA" dirty="0" err="1"/>
              <a:t>velit</a:t>
            </a:r>
            <a:r>
              <a:rPr lang="en-CA" dirty="0"/>
              <a:t> </a:t>
            </a:r>
            <a:r>
              <a:rPr lang="en-CA" dirty="0" err="1"/>
              <a:t>esse</a:t>
            </a:r>
            <a:r>
              <a:rPr lang="en-CA" dirty="0"/>
              <a:t> </a:t>
            </a:r>
            <a:r>
              <a:rPr lang="en-CA" dirty="0" err="1"/>
              <a:t>molestie</a:t>
            </a:r>
            <a:r>
              <a:rPr lang="en-CA" dirty="0"/>
              <a:t> </a:t>
            </a:r>
            <a:r>
              <a:rPr lang="en-CA" dirty="0" err="1"/>
              <a:t>consequat</a:t>
            </a:r>
            <a:r>
              <a:rPr lang="en-CA" dirty="0"/>
              <a:t>, </a:t>
            </a:r>
            <a:r>
              <a:rPr lang="en-CA" dirty="0" err="1"/>
              <a:t>vel</a:t>
            </a:r>
            <a:r>
              <a:rPr lang="en-CA" dirty="0"/>
              <a:t> </a:t>
            </a:r>
            <a:r>
              <a:rPr lang="en-CA" dirty="0" err="1"/>
              <a:t>illum</a:t>
            </a:r>
            <a:r>
              <a:rPr lang="en-CA" dirty="0"/>
              <a:t> </a:t>
            </a:r>
            <a:r>
              <a:rPr lang="en-CA" dirty="0" err="1"/>
              <a:t>dolore</a:t>
            </a:r>
            <a:r>
              <a:rPr lang="en-CA" dirty="0"/>
              <a:t> </a:t>
            </a:r>
            <a:r>
              <a:rPr lang="en-CA" dirty="0" err="1"/>
              <a:t>eu</a:t>
            </a:r>
            <a:r>
              <a:rPr lang="en-CA" dirty="0"/>
              <a:t> </a:t>
            </a:r>
            <a:r>
              <a:rPr lang="en-CA" dirty="0" err="1"/>
              <a:t>feugiat</a:t>
            </a:r>
            <a:r>
              <a:rPr lang="en-CA" dirty="0"/>
              <a:t> </a:t>
            </a:r>
            <a:r>
              <a:rPr lang="en-CA" dirty="0" err="1"/>
              <a:t>nulla</a:t>
            </a:r>
            <a:r>
              <a:rPr lang="en-CA" dirty="0"/>
              <a:t> </a:t>
            </a:r>
            <a:r>
              <a:rPr lang="en-CA" dirty="0" err="1"/>
              <a:t>facilisis</a:t>
            </a:r>
            <a:r>
              <a:rPr lang="en-CA" dirty="0"/>
              <a:t> at </a:t>
            </a:r>
            <a:r>
              <a:rPr lang="en-CA" dirty="0" err="1"/>
              <a:t>ver</a:t>
            </a:r>
            <a:r>
              <a:rPr lang="en-CA" dirty="0"/>
              <a:t> </a:t>
            </a:r>
            <a:r>
              <a:rPr lang="en-CA" dirty="0" err="1"/>
              <a:t>duis</a:t>
            </a:r>
            <a:r>
              <a:rPr lang="en-CA" dirty="0"/>
              <a:t> </a:t>
            </a:r>
            <a:r>
              <a:rPr lang="en-CA" dirty="0" err="1"/>
              <a:t>dolore</a:t>
            </a:r>
            <a:r>
              <a:rPr lang="en-CA" dirty="0"/>
              <a:t> </a:t>
            </a:r>
            <a:r>
              <a:rPr lang="en-CA" dirty="0" err="1"/>
              <a:t>te</a:t>
            </a:r>
            <a:r>
              <a:rPr lang="en-CA" dirty="0"/>
              <a:t> </a:t>
            </a:r>
            <a:r>
              <a:rPr lang="en-CA" dirty="0" err="1"/>
              <a:t>feugait</a:t>
            </a:r>
            <a:r>
              <a:rPr lang="en-CA" dirty="0"/>
              <a:t> </a:t>
            </a:r>
            <a:r>
              <a:rPr lang="en-CA" dirty="0" err="1"/>
              <a:t>nulla</a:t>
            </a:r>
            <a:r>
              <a:rPr lang="en-CA" dirty="0"/>
              <a:t> </a:t>
            </a:r>
            <a:r>
              <a:rPr lang="en-CA" dirty="0" err="1"/>
              <a:t>facilisi</a:t>
            </a:r>
            <a:r>
              <a:rPr lang="en-CA" dirty="0"/>
              <a:t>.</a:t>
            </a:r>
          </a:p>
          <a:p>
            <a:pPr lvl="1"/>
            <a:r>
              <a:rPr lang="en-CA" dirty="0" err="1"/>
              <a:t>Ut</a:t>
            </a:r>
            <a:r>
              <a:rPr lang="en-CA" dirty="0"/>
              <a:t> </a:t>
            </a:r>
            <a:r>
              <a:rPr lang="en-CA" dirty="0" err="1"/>
              <a:t>wisi</a:t>
            </a:r>
            <a:r>
              <a:rPr lang="en-CA" dirty="0"/>
              <a:t> </a:t>
            </a:r>
            <a:r>
              <a:rPr lang="en-CA" dirty="0" err="1"/>
              <a:t>enim</a:t>
            </a:r>
            <a:r>
              <a:rPr lang="en-CA" dirty="0"/>
              <a:t> ad minim </a:t>
            </a:r>
            <a:r>
              <a:rPr lang="en-CA" dirty="0" err="1"/>
              <a:t>veniam</a:t>
            </a:r>
            <a:r>
              <a:rPr lang="en-CA" dirty="0"/>
              <a:t>, </a:t>
            </a:r>
            <a:r>
              <a:rPr lang="en-CA" dirty="0" err="1"/>
              <a:t>quis</a:t>
            </a:r>
            <a:r>
              <a:rPr lang="en-CA" dirty="0"/>
              <a:t> </a:t>
            </a:r>
            <a:r>
              <a:rPr lang="en-CA" dirty="0" err="1"/>
              <a:t>nostrud</a:t>
            </a:r>
            <a:r>
              <a:rPr lang="en-CA" dirty="0"/>
              <a:t> </a:t>
            </a:r>
            <a:r>
              <a:rPr lang="en-CA" dirty="0" err="1"/>
              <a:t>exerci</a:t>
            </a:r>
            <a:r>
              <a:rPr lang="en-CA" dirty="0"/>
              <a:t> </a:t>
            </a:r>
            <a:r>
              <a:rPr lang="en-CA" dirty="0" err="1"/>
              <a:t>tation</a:t>
            </a:r>
            <a:r>
              <a:rPr lang="en-CA" dirty="0"/>
              <a:t> </a:t>
            </a:r>
            <a:r>
              <a:rPr lang="en-CA" dirty="0" err="1"/>
              <a:t>ullamcorper</a:t>
            </a:r>
            <a:r>
              <a:rPr lang="en-CA" dirty="0"/>
              <a:t> </a:t>
            </a:r>
            <a:r>
              <a:rPr lang="en-CA" dirty="0" err="1"/>
              <a:t>suscipit</a:t>
            </a:r>
            <a:r>
              <a:rPr lang="en-CA" dirty="0"/>
              <a:t> </a:t>
            </a:r>
            <a:r>
              <a:rPr lang="en-CA" dirty="0" err="1"/>
              <a:t>lobortis</a:t>
            </a:r>
            <a:r>
              <a:rPr lang="en-CA" dirty="0"/>
              <a:t> </a:t>
            </a:r>
            <a:r>
              <a:rPr lang="en-CA" dirty="0" err="1"/>
              <a:t>nisl</a:t>
            </a:r>
            <a:r>
              <a:rPr lang="en-CA" dirty="0"/>
              <a:t> </a:t>
            </a:r>
            <a:r>
              <a:rPr lang="en-CA" dirty="0" err="1"/>
              <a:t>ut</a:t>
            </a:r>
            <a:r>
              <a:rPr lang="en-CA" dirty="0"/>
              <a:t> </a:t>
            </a:r>
            <a:r>
              <a:rPr lang="en-CA" dirty="0" err="1"/>
              <a:t>aliquip</a:t>
            </a:r>
            <a:r>
              <a:rPr lang="en-CA" dirty="0"/>
              <a:t> ex </a:t>
            </a:r>
            <a:r>
              <a:rPr lang="en-CA" dirty="0" err="1"/>
              <a:t>ea</a:t>
            </a:r>
            <a:r>
              <a:rPr lang="en-CA" dirty="0"/>
              <a:t> </a:t>
            </a:r>
            <a:br>
              <a:rPr lang="en-CA" dirty="0"/>
            </a:br>
            <a:r>
              <a:rPr lang="en-CA" dirty="0" err="1"/>
              <a:t>commodo</a:t>
            </a:r>
            <a:r>
              <a:rPr lang="en-CA" dirty="0"/>
              <a:t> </a:t>
            </a:r>
            <a:r>
              <a:rPr lang="en-CA" dirty="0" err="1"/>
              <a:t>consequat</a:t>
            </a:r>
            <a:r>
              <a:rPr lang="en-CA" dirty="0"/>
              <a:t>.</a:t>
            </a:r>
          </a:p>
          <a:p>
            <a:pPr lvl="1"/>
            <a:r>
              <a:rPr lang="en-CA" dirty="0"/>
              <a:t>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394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sp>
        <p:nvSpPr>
          <p:cNvPr id="5" name="Freeform 5"/>
          <p:cNvSpPr>
            <a:spLocks noChangeAspect="1" noEditPoints="1"/>
          </p:cNvSpPr>
          <p:nvPr userDrawn="1"/>
        </p:nvSpPr>
        <p:spPr bwMode="black">
          <a:xfrm>
            <a:off x="4757541" y="2110155"/>
            <a:ext cx="2651760" cy="265176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599817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4593" y="2375599"/>
            <a:ext cx="9137736"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906993" y="5265318"/>
            <a:ext cx="4467288" cy="254013"/>
          </a:xfrm>
          <a:prstGeom prst="rect">
            <a:avLst/>
          </a:prstGeom>
        </p:spPr>
        <p:txBody>
          <a:bodyPr/>
          <a:lstStyle>
            <a:lvl1pPr algn="l">
              <a:defRPr sz="1400" b="1">
                <a:solidFill>
                  <a:schemeClr val="accent2"/>
                </a:solidFill>
              </a:defRPr>
            </a:lvl1pPr>
          </a:lstStyle>
          <a:p>
            <a:r>
              <a:rPr lang="en-US" dirty="0" smtClean="0"/>
              <a:t>May 16</a:t>
            </a:r>
            <a:r>
              <a:rPr lang="en-US" baseline="30000" dirty="0" smtClean="0"/>
              <a:t>th</a:t>
            </a:r>
            <a:r>
              <a:rPr lang="en-US" dirty="0" smtClean="0"/>
              <a:t> 2018</a:t>
            </a:r>
            <a:endParaRPr lang="en-CA" dirty="0"/>
          </a:p>
        </p:txBody>
      </p:sp>
      <p:sp>
        <p:nvSpPr>
          <p:cNvPr id="9"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8" name="Group 7"/>
          <p:cNvGrpSpPr/>
          <p:nvPr userDrawn="1"/>
        </p:nvGrpSpPr>
        <p:grpSpPr>
          <a:xfrm>
            <a:off x="7431110" y="0"/>
            <a:ext cx="4760888" cy="6854571"/>
            <a:chOff x="7431110" y="0"/>
            <a:chExt cx="4760888" cy="6854571"/>
          </a:xfrm>
        </p:grpSpPr>
        <p:sp>
          <p:nvSpPr>
            <p:cNvPr id="3" name="Right Triangle 2"/>
            <p:cNvSpPr/>
            <p:nvPr userDrawn="1"/>
          </p:nvSpPr>
          <p:spPr>
            <a:xfrm flipH="1">
              <a:off x="7431110" y="689020"/>
              <a:ext cx="4757842" cy="6165551"/>
            </a:xfrm>
            <a:prstGeom prst="rtTriangle">
              <a:avLst/>
            </a:prstGeom>
            <a:solidFill>
              <a:srgbClr val="3AB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userDrawn="1"/>
          </p:nvSpPr>
          <p:spPr>
            <a:xfrm flipH="1" flipV="1">
              <a:off x="9015209" y="0"/>
              <a:ext cx="3176789" cy="4134118"/>
            </a:xfrm>
            <a:prstGeom prst="rtTriangle">
              <a:avLst/>
            </a:prstGeom>
            <a:solidFill>
              <a:srgbClr val="3E9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flipH="1" flipV="1">
              <a:off x="10864023" y="689020"/>
              <a:ext cx="1324929" cy="3441134"/>
            </a:xfrm>
            <a:custGeom>
              <a:avLst/>
              <a:gdLst>
                <a:gd name="connsiteX0" fmla="*/ 0 w 1324929"/>
                <a:gd name="connsiteY0" fmla="*/ 3441134 h 3441134"/>
                <a:gd name="connsiteX1" fmla="*/ 0 w 1324929"/>
                <a:gd name="connsiteY1" fmla="*/ 0 h 3441134"/>
                <a:gd name="connsiteX2" fmla="*/ 1324929 w 1324929"/>
                <a:gd name="connsiteY2" fmla="*/ 1724197 h 3441134"/>
                <a:gd name="connsiteX3" fmla="*/ 0 w 1324929"/>
                <a:gd name="connsiteY3" fmla="*/ 3441134 h 3441134"/>
              </a:gdLst>
              <a:ahLst/>
              <a:cxnLst>
                <a:cxn ang="0">
                  <a:pos x="connsiteX0" y="connsiteY0"/>
                </a:cxn>
                <a:cxn ang="0">
                  <a:pos x="connsiteX1" y="connsiteY1"/>
                </a:cxn>
                <a:cxn ang="0">
                  <a:pos x="connsiteX2" y="connsiteY2"/>
                </a:cxn>
                <a:cxn ang="0">
                  <a:pos x="connsiteX3" y="connsiteY3"/>
                </a:cxn>
              </a:cxnLst>
              <a:rect l="l" t="t" r="r" b="b"/>
              <a:pathLst>
                <a:path w="1324929" h="3441134">
                  <a:moveTo>
                    <a:pt x="0" y="3441134"/>
                  </a:moveTo>
                  <a:lnTo>
                    <a:pt x="0" y="0"/>
                  </a:lnTo>
                  <a:lnTo>
                    <a:pt x="1324929" y="1724197"/>
                  </a:lnTo>
                  <a:lnTo>
                    <a:pt x="0" y="3441134"/>
                  </a:lnTo>
                  <a:close/>
                </a:path>
              </a:pathLst>
            </a:custGeom>
            <a:solidFill>
              <a:srgbClr val="0E6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593" y="6155740"/>
            <a:ext cx="1463040" cy="237980"/>
          </a:xfrm>
          <a:prstGeom prst="rect">
            <a:avLst/>
          </a:prstGeom>
        </p:spPr>
      </p:pic>
      <p:sp>
        <p:nvSpPr>
          <p:cNvPr id="7" name="Content Placeholder 6"/>
          <p:cNvSpPr>
            <a:spLocks noGrp="1"/>
          </p:cNvSpPr>
          <p:nvPr>
            <p:ph sz="quarter" idx="11"/>
          </p:nvPr>
        </p:nvSpPr>
        <p:spPr>
          <a:xfrm>
            <a:off x="906993" y="4130154"/>
            <a:ext cx="4467288" cy="1135163"/>
          </a:xfrm>
        </p:spPr>
        <p:txBody>
          <a:bodyPr/>
          <a:lstStyle/>
          <a:p>
            <a:pPr lvl="0"/>
            <a:endParaRPr lang="en-US" dirty="0"/>
          </a:p>
        </p:txBody>
      </p:sp>
    </p:spTree>
    <p:extLst>
      <p:ext uri="{BB962C8B-B14F-4D97-AF65-F5344CB8AC3E}">
        <p14:creationId xmlns:p14="http://schemas.microsoft.com/office/powerpoint/2010/main" val="216525936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495300" y="509833"/>
            <a:ext cx="11201400" cy="914400"/>
          </a:xfrm>
          <a:prstGeom prst="rect">
            <a:avLst/>
          </a:prstGeom>
        </p:spPr>
        <p:txBody>
          <a:bodyPr vert="horz" lIns="0" tIns="0" rIns="0" bIns="0" rtlCol="0" anchor="t" anchorCtr="0">
            <a:noAutofit/>
          </a:bodyPr>
          <a:lstStyle>
            <a:lvl1pPr>
              <a:defRPr/>
            </a:lvl1pPr>
          </a:lstStyle>
          <a:p>
            <a:r>
              <a:rPr lang="en-US" dirty="0"/>
              <a:t>Click to edit </a:t>
            </a:r>
            <a:r>
              <a:rPr lang="en-US"/>
              <a:t>Master </a:t>
            </a:r>
            <a:br>
              <a:rPr lang="en-US"/>
            </a:br>
            <a:r>
              <a:rPr lang="en-US"/>
              <a:t>title </a:t>
            </a:r>
            <a:r>
              <a:rPr lang="en-US" dirty="0"/>
              <a:t>style</a:t>
            </a:r>
            <a:endParaRPr lang="en-CA" dirty="0"/>
          </a:p>
        </p:txBody>
      </p:sp>
      <p:sp>
        <p:nvSpPr>
          <p:cNvPr id="7" name="Content Placeholder 6"/>
          <p:cNvSpPr>
            <a:spLocks noGrp="1"/>
          </p:cNvSpPr>
          <p:nvPr>
            <p:ph sz="quarter" idx="13"/>
          </p:nvPr>
        </p:nvSpPr>
        <p:spPr>
          <a:xfrm>
            <a:off x="495300" y="1793081"/>
            <a:ext cx="11201400" cy="4290059"/>
          </a:xfrm>
        </p:spPr>
        <p:txBody>
          <a:bodyPr/>
          <a:lstStyle>
            <a:lvl4pPr marL="682625" indent="-173038">
              <a:defRPr/>
            </a:lvl4pPr>
            <a:lvl5pPr marL="914400" indent="-17303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flipV="1">
            <a:off x="495300" y="1655064"/>
            <a:ext cx="11201400" cy="9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4"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dirty="0" smtClean="0"/>
              <a:t>Black Box Monitoring in Go</a:t>
            </a:r>
            <a:endParaRPr lang="en-US"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15480" y="6440514"/>
            <a:ext cx="777240" cy="126427"/>
          </a:xfrm>
          <a:prstGeom prst="rect">
            <a:avLst/>
          </a:prstGeom>
        </p:spPr>
      </p:pic>
    </p:spTree>
    <p:extLst>
      <p:ext uri="{BB962C8B-B14F-4D97-AF65-F5344CB8AC3E}">
        <p14:creationId xmlns:p14="http://schemas.microsoft.com/office/powerpoint/2010/main" val="299304178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754154" y="1049695"/>
            <a:ext cx="1554480" cy="5060950"/>
          </a:xfrm>
        </p:spPr>
        <p:txBody>
          <a:bodyPr/>
          <a:lstStyle>
            <a:lvl1pPr>
              <a:lnSpc>
                <a:spcPct val="100000"/>
              </a:lnSpc>
              <a:defRPr sz="1000" b="1">
                <a:solidFill>
                  <a:srgbClr val="3E92B7"/>
                </a:solidFill>
              </a:defRPr>
            </a:lvl1pPr>
            <a:lvl2pPr marL="0" indent="0">
              <a:lnSpc>
                <a:spcPct val="100000"/>
              </a:lnSpc>
              <a:spcBef>
                <a:spcPts val="0"/>
              </a:spcBef>
              <a:buNone/>
              <a:defRPr sz="1000"/>
            </a:lvl2pPr>
            <a:lvl3pPr marL="0" indent="0">
              <a:lnSpc>
                <a:spcPct val="100000"/>
              </a:lnSpc>
              <a:spcBef>
                <a:spcPts val="0"/>
              </a:spcBef>
              <a:spcAft>
                <a:spcPts val="300"/>
              </a:spcAft>
              <a:buNone/>
              <a:defRPr sz="700"/>
            </a:lvl3pPr>
            <a:lvl4pPr marL="0" indent="0">
              <a:lnSpc>
                <a:spcPct val="100000"/>
              </a:lnSpc>
              <a:spcBef>
                <a:spcPts val="0"/>
              </a:spcBef>
              <a:spcAft>
                <a:spcPts val="300"/>
              </a:spcAft>
              <a:buNone/>
              <a:defRPr sz="700"/>
            </a:lvl4pPr>
            <a:lvl5pPr marL="0" indent="0">
              <a:lnSpc>
                <a:spcPct val="100000"/>
              </a:lnSpc>
              <a:spcBef>
                <a:spcPts val="0"/>
              </a:spcBef>
              <a:spcAft>
                <a:spcPts val="300"/>
              </a:spcAft>
              <a:buNone/>
              <a:defRPr sz="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p:cNvSpPr>
            <a:spLocks noChangeAspect="1" noEditPoints="1"/>
          </p:cNvSpPr>
          <p:nvPr userDrawn="1"/>
        </p:nvSpPr>
        <p:spPr bwMode="gray">
          <a:xfrm>
            <a:off x="5384601" y="2717267"/>
            <a:ext cx="1424319" cy="1424319"/>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45200" y="5328957"/>
            <a:ext cx="2103120" cy="342098"/>
          </a:xfrm>
          <a:prstGeom prst="rect">
            <a:avLst/>
          </a:prstGeom>
        </p:spPr>
      </p:pic>
    </p:spTree>
    <p:extLst>
      <p:ext uri="{BB962C8B-B14F-4D97-AF65-F5344CB8AC3E}">
        <p14:creationId xmlns:p14="http://schemas.microsoft.com/office/powerpoint/2010/main" val="419952363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redix Color Palett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495300" y="509833"/>
            <a:ext cx="11201400" cy="914400"/>
          </a:xfrm>
          <a:prstGeom prst="rect">
            <a:avLst/>
          </a:prstGeom>
        </p:spPr>
        <p:txBody>
          <a:bodyPr vert="horz" lIns="0" tIns="0" rIns="0" bIns="0" rtlCol="0" anchor="t" anchorCtr="0">
            <a:noAutofit/>
          </a:bodyPr>
          <a:lstStyle>
            <a:lvl1pPr>
              <a:defRPr/>
            </a:lvl1pPr>
          </a:lstStyle>
          <a:p>
            <a:r>
              <a:rPr lang="en-US" dirty="0" err="1"/>
              <a:t>Predix</a:t>
            </a:r>
            <a:r>
              <a:rPr lang="en-US" dirty="0"/>
              <a:t> Color Palette</a:t>
            </a:r>
            <a:endParaRPr lang="en-CA" dirty="0"/>
          </a:p>
        </p:txBody>
      </p: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15480" y="6440514"/>
            <a:ext cx="777240" cy="126427"/>
          </a:xfrm>
          <a:prstGeom prst="rect">
            <a:avLst/>
          </a:prstGeom>
        </p:spPr>
      </p:pic>
      <p:sp>
        <p:nvSpPr>
          <p:cNvPr id="9" name="Freeform 5"/>
          <p:cNvSpPr>
            <a:spLocks noChangeAspect="1" noEditPoints="1"/>
          </p:cNvSpPr>
          <p:nvPr userDrawn="1"/>
        </p:nvSpPr>
        <p:spPr bwMode="auto">
          <a:xfrm>
            <a:off x="515012" y="6312756"/>
            <a:ext cx="384048" cy="384048"/>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575757"/>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userDrawn="1"/>
        </p:nvSpPr>
        <p:spPr>
          <a:xfrm>
            <a:off x="7880309" y="4312246"/>
            <a:ext cx="578238" cy="57823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p:cNvSpPr txBox="1"/>
          <p:nvPr userDrawn="1"/>
        </p:nvSpPr>
        <p:spPr>
          <a:xfrm>
            <a:off x="7880308" y="4886293"/>
            <a:ext cx="578238" cy="243285"/>
          </a:xfrm>
          <a:prstGeom prst="rect">
            <a:avLst/>
          </a:prstGeom>
          <a:noFill/>
        </p:spPr>
        <p:txBody>
          <a:bodyPr wrap="none" lIns="0" tIns="73152" rIns="0" bIns="0" rtlCol="0">
            <a:noAutofit/>
          </a:bodyPr>
          <a:lstStyle/>
          <a:p>
            <a:pPr algn="ctr"/>
            <a:r>
              <a:rPr lang="en-US" sz="900"/>
              <a:t>Predix Black</a:t>
            </a:r>
          </a:p>
          <a:p>
            <a:pPr algn="ctr"/>
            <a:r>
              <a:rPr lang="en-US" sz="900"/>
              <a:t>0-0-0</a:t>
            </a:r>
            <a:endParaRPr lang="en-US" sz="900" dirty="0"/>
          </a:p>
        </p:txBody>
      </p:sp>
      <p:sp>
        <p:nvSpPr>
          <p:cNvPr id="16" name="Rectangle 15"/>
          <p:cNvSpPr/>
          <p:nvPr userDrawn="1"/>
        </p:nvSpPr>
        <p:spPr>
          <a:xfrm>
            <a:off x="3030094" y="4312246"/>
            <a:ext cx="578238" cy="578237"/>
          </a:xfrm>
          <a:prstGeom prst="rect">
            <a:avLst/>
          </a:prstGeom>
          <a:solidFill>
            <a:srgbClr val="3AB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p:cNvSpPr txBox="1"/>
          <p:nvPr userDrawn="1"/>
        </p:nvSpPr>
        <p:spPr>
          <a:xfrm>
            <a:off x="3030093" y="4886293"/>
            <a:ext cx="578238" cy="243285"/>
          </a:xfrm>
          <a:prstGeom prst="rect">
            <a:avLst/>
          </a:prstGeom>
          <a:noFill/>
        </p:spPr>
        <p:txBody>
          <a:bodyPr wrap="none" lIns="0" tIns="73152" rIns="0" bIns="0" rtlCol="0">
            <a:noAutofit/>
          </a:bodyPr>
          <a:lstStyle/>
          <a:p>
            <a:pPr algn="ctr"/>
            <a:r>
              <a:rPr lang="en-US" sz="900" dirty="0" err="1"/>
              <a:t>Predix</a:t>
            </a:r>
            <a:r>
              <a:rPr lang="en-US" sz="900" dirty="0"/>
              <a:t> Light Blue</a:t>
            </a:r>
          </a:p>
          <a:p>
            <a:pPr algn="ctr"/>
            <a:r>
              <a:rPr lang="en-US" sz="900" dirty="0"/>
              <a:t>58-180-212</a:t>
            </a:r>
          </a:p>
        </p:txBody>
      </p:sp>
      <p:sp>
        <p:nvSpPr>
          <p:cNvPr id="18" name="Rectangle 17"/>
          <p:cNvSpPr/>
          <p:nvPr userDrawn="1"/>
        </p:nvSpPr>
        <p:spPr>
          <a:xfrm>
            <a:off x="3034234" y="2314888"/>
            <a:ext cx="578238" cy="578238"/>
          </a:xfrm>
          <a:prstGeom prst="rect">
            <a:avLst/>
          </a:prstGeom>
          <a:solidFill>
            <a:srgbClr val="02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Rectangle 18"/>
          <p:cNvSpPr/>
          <p:nvPr userDrawn="1"/>
        </p:nvSpPr>
        <p:spPr>
          <a:xfrm>
            <a:off x="4029381" y="2314888"/>
            <a:ext cx="578238" cy="578238"/>
          </a:xfrm>
          <a:prstGeom prst="rect">
            <a:avLst/>
          </a:prstGeom>
          <a:solidFill>
            <a:srgbClr val="288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Rectangle 19"/>
          <p:cNvSpPr/>
          <p:nvPr userDrawn="1"/>
        </p:nvSpPr>
        <p:spPr>
          <a:xfrm>
            <a:off x="5031013" y="2314888"/>
            <a:ext cx="578238" cy="57823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p:cNvSpPr txBox="1"/>
          <p:nvPr userDrawn="1"/>
        </p:nvSpPr>
        <p:spPr>
          <a:xfrm>
            <a:off x="5031013" y="2881029"/>
            <a:ext cx="578238" cy="316271"/>
          </a:xfrm>
          <a:prstGeom prst="rect">
            <a:avLst/>
          </a:prstGeom>
          <a:noFill/>
        </p:spPr>
        <p:txBody>
          <a:bodyPr wrap="none" lIns="0" tIns="73152" rIns="0" bIns="0" rtlCol="0">
            <a:noAutofit/>
          </a:bodyPr>
          <a:lstStyle/>
          <a:p>
            <a:pPr algn="ctr"/>
            <a:r>
              <a:rPr lang="en-US" sz="900" dirty="0" err="1"/>
              <a:t>Predix</a:t>
            </a:r>
            <a:r>
              <a:rPr lang="en-US" sz="900" dirty="0"/>
              <a:t> White</a:t>
            </a:r>
          </a:p>
          <a:p>
            <a:pPr algn="ctr"/>
            <a:r>
              <a:rPr lang="en-US" sz="900" dirty="0"/>
              <a:t>255-255-255</a:t>
            </a:r>
          </a:p>
        </p:txBody>
      </p:sp>
      <p:sp>
        <p:nvSpPr>
          <p:cNvPr id="22" name="TextBox 21"/>
          <p:cNvSpPr txBox="1"/>
          <p:nvPr userDrawn="1"/>
        </p:nvSpPr>
        <p:spPr>
          <a:xfrm>
            <a:off x="4029381" y="2881029"/>
            <a:ext cx="578238" cy="316271"/>
          </a:xfrm>
          <a:prstGeom prst="rect">
            <a:avLst/>
          </a:prstGeom>
          <a:noFill/>
        </p:spPr>
        <p:txBody>
          <a:bodyPr wrap="none" lIns="0" tIns="73152" rIns="0" bIns="0" rtlCol="0">
            <a:noAutofit/>
          </a:bodyPr>
          <a:lstStyle/>
          <a:p>
            <a:pPr algn="ctr"/>
            <a:r>
              <a:rPr lang="en-US" sz="900" dirty="0" err="1"/>
              <a:t>Predix</a:t>
            </a:r>
            <a:r>
              <a:rPr lang="en-US" sz="900" dirty="0"/>
              <a:t> Blue</a:t>
            </a:r>
          </a:p>
          <a:p>
            <a:pPr algn="ctr"/>
            <a:r>
              <a:rPr lang="en-US" sz="900" dirty="0"/>
              <a:t>40-134-175</a:t>
            </a:r>
          </a:p>
        </p:txBody>
      </p:sp>
      <p:sp>
        <p:nvSpPr>
          <p:cNvPr id="23" name="TextBox 22"/>
          <p:cNvSpPr txBox="1"/>
          <p:nvPr userDrawn="1"/>
        </p:nvSpPr>
        <p:spPr>
          <a:xfrm>
            <a:off x="3034234" y="2881029"/>
            <a:ext cx="578238" cy="316271"/>
          </a:xfrm>
          <a:prstGeom prst="rect">
            <a:avLst/>
          </a:prstGeom>
          <a:noFill/>
        </p:spPr>
        <p:txBody>
          <a:bodyPr wrap="none" lIns="0" tIns="73152" rIns="0" bIns="0" rtlCol="0">
            <a:noAutofit/>
          </a:bodyPr>
          <a:lstStyle/>
          <a:p>
            <a:pPr algn="ctr"/>
            <a:r>
              <a:rPr lang="en-US" sz="900" dirty="0" err="1"/>
              <a:t>Predix</a:t>
            </a:r>
            <a:r>
              <a:rPr lang="en-US" sz="900" dirty="0"/>
              <a:t> Indigo</a:t>
            </a:r>
          </a:p>
          <a:p>
            <a:pPr algn="ctr"/>
            <a:r>
              <a:rPr lang="en-US" sz="900" dirty="0"/>
              <a:t>2-42-58</a:t>
            </a:r>
          </a:p>
        </p:txBody>
      </p:sp>
      <p:cxnSp>
        <p:nvCxnSpPr>
          <p:cNvPr id="24" name="Straight Connector 23"/>
          <p:cNvCxnSpPr>
            <a:cxnSpLocks/>
          </p:cNvCxnSpPr>
          <p:nvPr userDrawn="1"/>
        </p:nvCxnSpPr>
        <p:spPr>
          <a:xfrm>
            <a:off x="2977065" y="2081463"/>
            <a:ext cx="54864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2995901" y="1803524"/>
            <a:ext cx="3697383" cy="246221"/>
          </a:xfrm>
          <a:prstGeom prst="rect">
            <a:avLst/>
          </a:prstGeom>
          <a:noFill/>
        </p:spPr>
        <p:txBody>
          <a:bodyPr wrap="square" lIns="0" tIns="0" rIns="0" bIns="0" rtlCol="0">
            <a:spAutoFit/>
          </a:bodyPr>
          <a:lstStyle/>
          <a:p>
            <a:r>
              <a:rPr lang="en-US" sz="1600" b="1" dirty="0">
                <a:solidFill>
                  <a:schemeClr val="accent3"/>
                </a:solidFill>
              </a:rPr>
              <a:t>Primary Color Palette</a:t>
            </a:r>
          </a:p>
        </p:txBody>
      </p:sp>
      <p:cxnSp>
        <p:nvCxnSpPr>
          <p:cNvPr id="26" name="Straight Connector 25"/>
          <p:cNvCxnSpPr>
            <a:cxnSpLocks/>
          </p:cNvCxnSpPr>
          <p:nvPr userDrawn="1"/>
        </p:nvCxnSpPr>
        <p:spPr>
          <a:xfrm>
            <a:off x="2977065" y="4071757"/>
            <a:ext cx="54864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2995901" y="3765243"/>
            <a:ext cx="3697383" cy="246221"/>
          </a:xfrm>
          <a:prstGeom prst="rect">
            <a:avLst/>
          </a:prstGeom>
          <a:noFill/>
        </p:spPr>
        <p:txBody>
          <a:bodyPr wrap="square" lIns="0" tIns="0" rIns="0" bIns="0" rtlCol="0">
            <a:spAutoFit/>
          </a:bodyPr>
          <a:lstStyle/>
          <a:p>
            <a:r>
              <a:rPr lang="en-US" sz="1600" b="1" dirty="0">
                <a:solidFill>
                  <a:schemeClr val="accent3"/>
                </a:solidFill>
              </a:rPr>
              <a:t>Secondary Color Palette</a:t>
            </a:r>
          </a:p>
        </p:txBody>
      </p:sp>
      <p:sp>
        <p:nvSpPr>
          <p:cNvPr id="28" name="Rectangle 27"/>
          <p:cNvSpPr/>
          <p:nvPr userDrawn="1"/>
        </p:nvSpPr>
        <p:spPr>
          <a:xfrm>
            <a:off x="6949176" y="4312246"/>
            <a:ext cx="578238" cy="57823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p:cNvSpPr txBox="1"/>
          <p:nvPr userDrawn="1"/>
        </p:nvSpPr>
        <p:spPr>
          <a:xfrm>
            <a:off x="6949175" y="4886293"/>
            <a:ext cx="578238" cy="243285"/>
          </a:xfrm>
          <a:prstGeom prst="rect">
            <a:avLst/>
          </a:prstGeom>
          <a:noFill/>
        </p:spPr>
        <p:txBody>
          <a:bodyPr wrap="none" lIns="0" tIns="73152" rIns="0" bIns="0" rtlCol="0">
            <a:noAutofit/>
          </a:bodyPr>
          <a:lstStyle/>
          <a:p>
            <a:pPr algn="ctr"/>
            <a:r>
              <a:rPr lang="en-US" sz="900" dirty="0" err="1"/>
              <a:t>Predix</a:t>
            </a:r>
            <a:r>
              <a:rPr lang="en-US" sz="900" dirty="0"/>
              <a:t> Light Gray</a:t>
            </a:r>
          </a:p>
          <a:p>
            <a:pPr algn="ctr"/>
            <a:r>
              <a:rPr lang="en-US" sz="900" dirty="0"/>
              <a:t>221-221-221</a:t>
            </a:r>
          </a:p>
        </p:txBody>
      </p:sp>
      <p:sp>
        <p:nvSpPr>
          <p:cNvPr id="30" name="Rectangle 29"/>
          <p:cNvSpPr/>
          <p:nvPr userDrawn="1"/>
        </p:nvSpPr>
        <p:spPr>
          <a:xfrm>
            <a:off x="4026077" y="4312246"/>
            <a:ext cx="578238" cy="578237"/>
          </a:xfrm>
          <a:prstGeom prst="rect">
            <a:avLst/>
          </a:prstGeom>
          <a:solidFill>
            <a:srgbClr val="B60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userDrawn="1"/>
        </p:nvSpPr>
        <p:spPr>
          <a:xfrm>
            <a:off x="4026076" y="4886293"/>
            <a:ext cx="578238" cy="243285"/>
          </a:xfrm>
          <a:prstGeom prst="rect">
            <a:avLst/>
          </a:prstGeom>
          <a:noFill/>
        </p:spPr>
        <p:txBody>
          <a:bodyPr wrap="none" lIns="0" tIns="73152" rIns="0" bIns="0" rtlCol="0">
            <a:noAutofit/>
          </a:bodyPr>
          <a:lstStyle/>
          <a:p>
            <a:pPr algn="ctr"/>
            <a:r>
              <a:rPr lang="en-US" sz="900" dirty="0" err="1"/>
              <a:t>Predix</a:t>
            </a:r>
            <a:r>
              <a:rPr lang="en-US" sz="900" dirty="0"/>
              <a:t> Fuchsia</a:t>
            </a:r>
          </a:p>
          <a:p>
            <a:pPr algn="ctr"/>
            <a:r>
              <a:rPr lang="en-US" sz="900" dirty="0"/>
              <a:t>182-0-141</a:t>
            </a:r>
          </a:p>
        </p:txBody>
      </p:sp>
      <p:sp>
        <p:nvSpPr>
          <p:cNvPr id="32" name="Rectangle 31"/>
          <p:cNvSpPr/>
          <p:nvPr userDrawn="1"/>
        </p:nvSpPr>
        <p:spPr>
          <a:xfrm>
            <a:off x="5022060" y="4312246"/>
            <a:ext cx="578238" cy="578237"/>
          </a:xfrm>
          <a:prstGeom prst="rect">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userDrawn="1"/>
        </p:nvSpPr>
        <p:spPr>
          <a:xfrm>
            <a:off x="5022059" y="4886293"/>
            <a:ext cx="578238" cy="243285"/>
          </a:xfrm>
          <a:prstGeom prst="rect">
            <a:avLst/>
          </a:prstGeom>
          <a:noFill/>
        </p:spPr>
        <p:txBody>
          <a:bodyPr wrap="none" lIns="0" tIns="73152" rIns="0" bIns="0" rtlCol="0">
            <a:noAutofit/>
          </a:bodyPr>
          <a:lstStyle/>
          <a:p>
            <a:pPr algn="ctr"/>
            <a:r>
              <a:rPr lang="en-US" sz="900" dirty="0" err="1"/>
              <a:t>Predix</a:t>
            </a:r>
            <a:r>
              <a:rPr lang="en-US" sz="900" dirty="0"/>
              <a:t> Orange</a:t>
            </a:r>
          </a:p>
          <a:p>
            <a:pPr algn="ctr"/>
            <a:r>
              <a:rPr lang="en-US" sz="900" dirty="0"/>
              <a:t>220-68-5</a:t>
            </a:r>
          </a:p>
        </p:txBody>
      </p:sp>
      <p:sp>
        <p:nvSpPr>
          <p:cNvPr id="34" name="Rectangle 33"/>
          <p:cNvSpPr/>
          <p:nvPr userDrawn="1"/>
        </p:nvSpPr>
        <p:spPr>
          <a:xfrm>
            <a:off x="6018043" y="4312246"/>
            <a:ext cx="578238" cy="57823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TextBox 34"/>
          <p:cNvSpPr txBox="1"/>
          <p:nvPr userDrawn="1"/>
        </p:nvSpPr>
        <p:spPr>
          <a:xfrm>
            <a:off x="6018042" y="4886293"/>
            <a:ext cx="578238" cy="243285"/>
          </a:xfrm>
          <a:prstGeom prst="rect">
            <a:avLst/>
          </a:prstGeom>
          <a:noFill/>
        </p:spPr>
        <p:txBody>
          <a:bodyPr wrap="none" lIns="0" tIns="73152" rIns="0" bIns="0" rtlCol="0">
            <a:noAutofit/>
          </a:bodyPr>
          <a:lstStyle/>
          <a:p>
            <a:pPr algn="ctr"/>
            <a:r>
              <a:rPr lang="en-US" sz="900" dirty="0" err="1"/>
              <a:t>Predix</a:t>
            </a:r>
            <a:r>
              <a:rPr lang="en-US" sz="900" dirty="0"/>
              <a:t> Dark Gray</a:t>
            </a:r>
          </a:p>
          <a:p>
            <a:pPr algn="ctr"/>
            <a:r>
              <a:rPr lang="en-US" sz="900" dirty="0"/>
              <a:t>89-89-89</a:t>
            </a:r>
          </a:p>
        </p:txBody>
      </p:sp>
      <p:sp>
        <p:nvSpPr>
          <p:cNvPr id="37" name="TextBox 36"/>
          <p:cNvSpPr txBox="1"/>
          <p:nvPr userDrawn="1"/>
        </p:nvSpPr>
        <p:spPr>
          <a:xfrm>
            <a:off x="8957468" y="1803098"/>
            <a:ext cx="1828800" cy="246221"/>
          </a:xfrm>
          <a:prstGeom prst="rect">
            <a:avLst/>
          </a:prstGeom>
          <a:noFill/>
        </p:spPr>
        <p:txBody>
          <a:bodyPr wrap="square" lIns="0" tIns="0" rIns="0" bIns="0" rtlCol="0">
            <a:spAutoFit/>
          </a:bodyPr>
          <a:lstStyle/>
          <a:p>
            <a:r>
              <a:rPr lang="en-US" sz="1600" b="1" dirty="0">
                <a:solidFill>
                  <a:schemeClr val="accent3"/>
                </a:solidFill>
              </a:rPr>
              <a:t>Color Usage Ratio</a:t>
            </a:r>
          </a:p>
        </p:txBody>
      </p:sp>
      <p:cxnSp>
        <p:nvCxnSpPr>
          <p:cNvPr id="38" name="Straight Connector 37"/>
          <p:cNvCxnSpPr>
            <a:cxnSpLocks/>
          </p:cNvCxnSpPr>
          <p:nvPr userDrawn="1"/>
        </p:nvCxnSpPr>
        <p:spPr>
          <a:xfrm>
            <a:off x="8957468" y="2081463"/>
            <a:ext cx="27432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userDrawn="1"/>
        </p:nvSpPr>
        <p:spPr>
          <a:xfrm>
            <a:off x="8957468" y="2314888"/>
            <a:ext cx="822960" cy="822960"/>
          </a:xfrm>
          <a:prstGeom prst="ellipse">
            <a:avLst/>
          </a:prstGeom>
          <a:solidFill>
            <a:srgbClr val="02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Oval 39"/>
          <p:cNvSpPr>
            <a:spLocks noChangeAspect="1"/>
          </p:cNvSpPr>
          <p:nvPr userDrawn="1"/>
        </p:nvSpPr>
        <p:spPr>
          <a:xfrm>
            <a:off x="9917588" y="2314888"/>
            <a:ext cx="822960" cy="822960"/>
          </a:xfrm>
          <a:prstGeom prst="ellipse">
            <a:avLst/>
          </a:prstGeom>
          <a:solidFill>
            <a:srgbClr val="288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p:cNvSpPr>
            <a:spLocks noChangeAspect="1"/>
          </p:cNvSpPr>
          <p:nvPr userDrawn="1"/>
        </p:nvSpPr>
        <p:spPr>
          <a:xfrm>
            <a:off x="10877708" y="2314888"/>
            <a:ext cx="822960" cy="82296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p:cNvSpPr>
            <a:spLocks noChangeAspect="1"/>
          </p:cNvSpPr>
          <p:nvPr userDrawn="1"/>
        </p:nvSpPr>
        <p:spPr>
          <a:xfrm>
            <a:off x="9368948" y="3866017"/>
            <a:ext cx="411480" cy="411480"/>
          </a:xfrm>
          <a:prstGeom prst="ellipse">
            <a:avLst/>
          </a:prstGeom>
          <a:solidFill>
            <a:srgbClr val="3AB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Oval 42"/>
          <p:cNvSpPr>
            <a:spLocks noChangeAspect="1"/>
          </p:cNvSpPr>
          <p:nvPr userDrawn="1"/>
        </p:nvSpPr>
        <p:spPr>
          <a:xfrm>
            <a:off x="10123328" y="3866017"/>
            <a:ext cx="411480" cy="411480"/>
          </a:xfrm>
          <a:prstGeom prst="ellipse">
            <a:avLst/>
          </a:prstGeom>
          <a:solidFill>
            <a:srgbClr val="B60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Oval 43"/>
          <p:cNvSpPr>
            <a:spLocks noChangeAspect="1"/>
          </p:cNvSpPr>
          <p:nvPr userDrawn="1"/>
        </p:nvSpPr>
        <p:spPr>
          <a:xfrm>
            <a:off x="10877708" y="3866017"/>
            <a:ext cx="411480" cy="411480"/>
          </a:xfrm>
          <a:prstGeom prst="ellipse">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Oval 44"/>
          <p:cNvSpPr>
            <a:spLocks noChangeAspect="1"/>
          </p:cNvSpPr>
          <p:nvPr userDrawn="1"/>
        </p:nvSpPr>
        <p:spPr>
          <a:xfrm>
            <a:off x="9368948" y="4569415"/>
            <a:ext cx="411480" cy="41148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p:cNvSpPr>
            <a:spLocks noChangeAspect="1"/>
          </p:cNvSpPr>
          <p:nvPr userDrawn="1"/>
        </p:nvSpPr>
        <p:spPr>
          <a:xfrm>
            <a:off x="10123328" y="4569415"/>
            <a:ext cx="411480" cy="411480"/>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p:cNvSpPr>
            <a:spLocks noChangeAspect="1"/>
          </p:cNvSpPr>
          <p:nvPr userDrawn="1"/>
        </p:nvSpPr>
        <p:spPr>
          <a:xfrm>
            <a:off x="10877708" y="4569415"/>
            <a:ext cx="411480" cy="41148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 Placeholder 3"/>
          <p:cNvSpPr>
            <a:spLocks noGrp="1"/>
          </p:cNvSpPr>
          <p:nvPr>
            <p:ph type="body" sz="quarter" idx="10" hasCustomPrompt="1"/>
          </p:nvPr>
        </p:nvSpPr>
        <p:spPr>
          <a:xfrm>
            <a:off x="495300" y="1757363"/>
            <a:ext cx="2103120" cy="3644900"/>
          </a:xfrm>
        </p:spPr>
        <p:txBody>
          <a:bodyPr/>
          <a:lstStyle>
            <a:lvl1pPr marL="0" indent="0">
              <a:spcBef>
                <a:spcPts val="0"/>
              </a:spcBef>
              <a:buFont typeface="Arial" panose="020B0604020202020204" pitchFamily="34" charset="0"/>
              <a:buNone/>
              <a:defRPr sz="1200"/>
            </a:lvl1pPr>
            <a:lvl2pPr marL="0" indent="0">
              <a:spcBef>
                <a:spcPts val="1200"/>
              </a:spcBef>
              <a:buNone/>
              <a:defRPr sz="1200"/>
            </a:lvl2pPr>
            <a:lvl3pPr marL="0" indent="0">
              <a:spcBef>
                <a:spcPts val="1200"/>
              </a:spcBef>
              <a:buNone/>
              <a:defRPr sz="1200"/>
            </a:lvl3pPr>
            <a:lvl4pPr marL="0" indent="0">
              <a:spcBef>
                <a:spcPts val="1200"/>
              </a:spcBef>
              <a:buNone/>
              <a:defRPr sz="1200"/>
            </a:lvl4pPr>
            <a:lvl5pPr marL="0" indent="0">
              <a:spcBef>
                <a:spcPts val="1200"/>
              </a:spcBef>
              <a:buNone/>
              <a:defRPr sz="1200"/>
            </a:lvl5pPr>
          </a:lstStyle>
          <a:p>
            <a:r>
              <a:rPr lang="en-US" sz="1200" dirty="0"/>
              <a:t>Please follow GE’s Corporate PowerPoint for all basic elements and color use. Only in limited situations where </a:t>
            </a:r>
            <a:r>
              <a:rPr lang="en-US" sz="1200" dirty="0" err="1"/>
              <a:t>Predix</a:t>
            </a:r>
            <a:r>
              <a:rPr lang="en-US" sz="1200" dirty="0"/>
              <a:t> colors are needed, please refer to the color palette on the right.</a:t>
            </a:r>
            <a:br>
              <a:rPr lang="en-US" sz="1200" dirty="0"/>
            </a:br>
            <a:r>
              <a:rPr lang="en-US" sz="1200" dirty="0"/>
              <a:t/>
            </a:r>
            <a:br>
              <a:rPr lang="en-US" sz="1200" dirty="0"/>
            </a:br>
            <a:r>
              <a:rPr lang="en-US" sz="1200" dirty="0"/>
              <a:t>The </a:t>
            </a:r>
            <a:r>
              <a:rPr lang="en-US" sz="1200" dirty="0" err="1"/>
              <a:t>Predix</a:t>
            </a:r>
            <a:r>
              <a:rPr lang="en-US" sz="1200" dirty="0"/>
              <a:t> primary and secondary color palette can </a:t>
            </a:r>
            <a:br>
              <a:rPr lang="en-US" sz="1200" dirty="0"/>
            </a:br>
            <a:r>
              <a:rPr lang="en-US" sz="1200" dirty="0"/>
              <a:t>be used on fields of color, typography, graphic devices, icons, charts, graphics, and diagrams. The secondary palette should be used to support the primary palette and should not dominate the overall design. </a:t>
            </a:r>
            <a:r>
              <a:rPr lang="en-US" sz="1200" dirty="0" smtClean="0"/>
              <a:t/>
            </a:r>
            <a:br>
              <a:rPr lang="en-US" sz="1200" dirty="0" smtClean="0"/>
            </a:br>
            <a:r>
              <a:rPr lang="en-US" sz="1200" dirty="0" smtClean="0"/>
              <a:t>Use </a:t>
            </a:r>
            <a:r>
              <a:rPr lang="en-US" sz="1200" dirty="0"/>
              <a:t>the color usage </a:t>
            </a:r>
            <a:r>
              <a:rPr lang="en-US" sz="1200" dirty="0" smtClean="0"/>
              <a:t>ratio </a:t>
            </a:r>
            <a:br>
              <a:rPr lang="en-US" sz="1200" dirty="0" smtClean="0"/>
            </a:br>
            <a:r>
              <a:rPr lang="en-US" sz="1200" dirty="0" smtClean="0"/>
              <a:t>as </a:t>
            </a:r>
            <a:r>
              <a:rPr lang="en-US" sz="1200" dirty="0"/>
              <a:t>a guide.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67125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536192"/>
            <a:ext cx="9277096" cy="914400"/>
          </a:xfrm>
        </p:spPr>
        <p:txBody>
          <a:bodyPr anchor="ctr" anchorCtr="0">
            <a:noAutofit/>
          </a:bodyPr>
          <a:lstStyle>
            <a:lvl1pPr>
              <a:lnSpc>
                <a:spcPct val="90000"/>
              </a:lnSpc>
              <a:defRPr sz="48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20287229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645920"/>
            <a:ext cx="9267952" cy="664797"/>
          </a:xfrm>
        </p:spPr>
        <p:txBody>
          <a:bodyPr wrap="square" anchor="ctr" anchorCtr="0">
            <a:spAutoFit/>
          </a:bodyPr>
          <a:lstStyle>
            <a:lvl1pPr>
              <a:lnSpc>
                <a:spcPct val="90000"/>
              </a:lnSpc>
              <a:defRPr sz="4800">
                <a:solidFill>
                  <a:schemeClr val="bg1"/>
                </a:solidFill>
              </a:defRPr>
            </a:lvl1pPr>
          </a:lstStyle>
          <a:p>
            <a:r>
              <a:rPr lang="en-US" dirty="0"/>
              <a:t>Section Title Dark Image Layout</a:t>
            </a:r>
            <a:endParaRPr lang="en-CA" dirty="0"/>
          </a:p>
        </p:txBody>
      </p:sp>
    </p:spTree>
    <p:extLst>
      <p:ext uri="{BB962C8B-B14F-4D97-AF65-F5344CB8AC3E}">
        <p14:creationId xmlns:p14="http://schemas.microsoft.com/office/powerpoint/2010/main" val="207567827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Monogram 1">
    <p:bg>
      <p:bgPr>
        <a:solidFill>
          <a:schemeClr val="bg1"/>
        </a:solidFill>
        <a:effectLst/>
      </p:bgPr>
    </p:bg>
    <p:spTree>
      <p:nvGrpSpPr>
        <p:cNvPr id="1" name=""/>
        <p:cNvGrpSpPr/>
        <p:nvPr/>
      </p:nvGrpSpPr>
      <p:grpSpPr>
        <a:xfrm>
          <a:off x="0" y="0"/>
          <a:ext cx="0" cy="0"/>
          <a:chOff x="0" y="0"/>
          <a:chExt cx="0" cy="0"/>
        </a:xfrm>
      </p:grpSpPr>
      <p:sp>
        <p:nvSpPr>
          <p:cNvPr id="4" name="Freeform 5"/>
          <p:cNvSpPr>
            <a:spLocks noChangeAspect="1" noEditPoints="1"/>
          </p:cNvSpPr>
          <p:nvPr userDrawn="1"/>
        </p:nvSpPr>
        <p:spPr bwMode="gray">
          <a:xfrm>
            <a:off x="4757541" y="2110155"/>
            <a:ext cx="2651760" cy="265176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087729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1649413"/>
            <a:ext cx="9261449" cy="664797"/>
          </a:xfrm>
        </p:spPr>
        <p:txBody>
          <a:bodyPr wrap="square" anchor="t" anchorCtr="0">
            <a:spAutoFit/>
          </a:bodyPr>
          <a:lstStyle>
            <a:lvl1pPr>
              <a:lnSpc>
                <a:spcPct val="90000"/>
              </a:lnSpc>
              <a:defRPr sz="4800">
                <a:solidFill>
                  <a:schemeClr val="bg1"/>
                </a:solidFill>
              </a:defRPr>
            </a:lvl1pPr>
          </a:lstStyle>
          <a:p>
            <a:r>
              <a:rPr lang="en-US" dirty="0"/>
              <a:t>Section Title</a:t>
            </a:r>
            <a:endParaRPr lang="en-CA" dirty="0"/>
          </a:p>
        </p:txBody>
      </p:sp>
    </p:spTree>
    <p:extLst>
      <p:ext uri="{BB962C8B-B14F-4D97-AF65-F5344CB8AC3E}">
        <p14:creationId xmlns:p14="http://schemas.microsoft.com/office/powerpoint/2010/main" val="148582511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645920"/>
            <a:ext cx="9267952" cy="664797"/>
          </a:xfrm>
        </p:spPr>
        <p:txBody>
          <a:bodyPr wrap="square" anchor="ctr" anchorCtr="0">
            <a:spAutoFit/>
          </a:bodyPr>
          <a:lstStyle>
            <a:lvl1pPr>
              <a:lnSpc>
                <a:spcPct val="90000"/>
              </a:lnSpc>
              <a:defRPr sz="4800">
                <a:solidFill>
                  <a:schemeClr val="bg1"/>
                </a:solidFill>
              </a:defRPr>
            </a:lvl1pPr>
          </a:lstStyle>
          <a:p>
            <a:r>
              <a:rPr lang="en-US" dirty="0"/>
              <a:t>Section Title Dark Image Layout</a:t>
            </a:r>
            <a:endParaRPr lang="en-CA" dirty="0"/>
          </a:p>
        </p:txBody>
      </p:sp>
    </p:spTree>
    <p:extLst>
      <p:ext uri="{BB962C8B-B14F-4D97-AF65-F5344CB8AC3E}">
        <p14:creationId xmlns:p14="http://schemas.microsoft.com/office/powerpoint/2010/main" val="21878233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536192"/>
            <a:ext cx="9277096" cy="914400"/>
          </a:xfrm>
        </p:spPr>
        <p:txBody>
          <a:bodyPr anchor="ctr" anchorCtr="0">
            <a:noAutofit/>
          </a:bodyPr>
          <a:lstStyle>
            <a:lvl1pPr>
              <a:lnSpc>
                <a:spcPct val="90000"/>
              </a:lnSpc>
              <a:defRPr sz="48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No Rule">
    <p:spTree>
      <p:nvGrpSpPr>
        <p:cNvPr id="1" name=""/>
        <p:cNvGrpSpPr/>
        <p:nvPr/>
      </p:nvGrpSpPr>
      <p:grpSpPr>
        <a:xfrm>
          <a:off x="0" y="0"/>
          <a:ext cx="0" cy="0"/>
          <a:chOff x="0" y="0"/>
          <a:chExt cx="0" cy="0"/>
        </a:xfrm>
      </p:grpSpPr>
      <p:sp>
        <p:nvSpPr>
          <p:cNvPr id="19" name="Content Placeholder 6"/>
          <p:cNvSpPr>
            <a:spLocks noGrp="1"/>
          </p:cNvSpPr>
          <p:nvPr>
            <p:ph sz="quarter" idx="13"/>
          </p:nvPr>
        </p:nvSpPr>
        <p:spPr>
          <a:xfrm>
            <a:off x="495300" y="1602754"/>
            <a:ext cx="11201400" cy="4324756"/>
          </a:xfrm>
        </p:spPr>
        <p:txBody>
          <a:bodyPr/>
          <a:lstStyle>
            <a:lvl1pPr>
              <a:defRPr>
                <a:solidFill>
                  <a:schemeClr val="accent3"/>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9"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44519CD-D2F2-B34A-8281-F92E660F018C}" type="datetime3">
              <a:rPr lang="en-US" smtClean="0"/>
              <a:t>22 September 2018</a:t>
            </a:fld>
            <a:endParaRPr lang="en-CA" dirty="0"/>
          </a:p>
        </p:txBody>
      </p:sp>
      <p:sp>
        <p:nvSpPr>
          <p:cNvPr id="7"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7528742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495300" y="509833"/>
            <a:ext cx="11201400" cy="914400"/>
          </a:xfrm>
          <a:prstGeom prst="rect">
            <a:avLst/>
          </a:prstGeom>
        </p:spPr>
        <p:txBody>
          <a:bodyPr vert="horz" lIns="0" tIns="0" rIns="0" bIns="0" rtlCol="0" anchor="t" anchorCtr="0">
            <a:noAutofit/>
          </a:bodyPr>
          <a:lstStyle>
            <a:lvl1pPr>
              <a:defRPr/>
            </a:lvl1pPr>
          </a:lstStyle>
          <a:p>
            <a:r>
              <a:rPr lang="en-US" dirty="0"/>
              <a:t>Click to edit </a:t>
            </a:r>
            <a:r>
              <a:rPr lang="en-US"/>
              <a:t>Master </a:t>
            </a:r>
            <a:br>
              <a:rPr lang="en-US"/>
            </a:br>
            <a:r>
              <a:rPr lang="en-US"/>
              <a:t>title </a:t>
            </a:r>
            <a:r>
              <a:rPr lang="en-US" dirty="0"/>
              <a:t>style</a:t>
            </a:r>
            <a:endParaRPr lang="en-CA" dirty="0"/>
          </a:p>
        </p:txBody>
      </p:sp>
      <p:sp>
        <p:nvSpPr>
          <p:cNvPr id="7" name="Content Placeholder 6"/>
          <p:cNvSpPr>
            <a:spLocks noGrp="1"/>
          </p:cNvSpPr>
          <p:nvPr>
            <p:ph sz="quarter" idx="13"/>
          </p:nvPr>
        </p:nvSpPr>
        <p:spPr>
          <a:xfrm>
            <a:off x="495300" y="1793081"/>
            <a:ext cx="11201400" cy="4290059"/>
          </a:xfrm>
        </p:spPr>
        <p:txBody>
          <a:bodyPr/>
          <a:lstStyle>
            <a:lvl4pPr marL="682625" indent="-173038">
              <a:defRPr/>
            </a:lvl4pPr>
            <a:lvl5pPr marL="91440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userDrawn="1"/>
        </p:nvCxnSpPr>
        <p:spPr>
          <a:xfrm flipV="1">
            <a:off x="495300" y="1655064"/>
            <a:ext cx="11201400" cy="9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3"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91707DEC-C0FA-914E-88AD-03CDF30F2FD7}" type="datetime3">
              <a:rPr lang="en-US" smtClean="0"/>
              <a:t>22 September 2018</a:t>
            </a:fld>
            <a:endParaRPr lang="en-CA" dirty="0"/>
          </a:p>
        </p:txBody>
      </p:sp>
      <p:sp>
        <p:nvSpPr>
          <p:cNvPr id="9"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220663098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itle 3"/>
          <p:cNvSpPr>
            <a:spLocks noGrp="1"/>
          </p:cNvSpPr>
          <p:nvPr>
            <p:ph type="title"/>
          </p:nvPr>
        </p:nvSpPr>
        <p:spPr>
          <a:xfrm>
            <a:off x="495300" y="509833"/>
            <a:ext cx="11201400" cy="914400"/>
          </a:xfrm>
        </p:spPr>
        <p:txBody>
          <a:bodyPr/>
          <a:lstStyle/>
          <a:p>
            <a:r>
              <a:rPr lang="en-US" smtClean="0"/>
              <a:t>Click to edit Master title style</a:t>
            </a:r>
            <a:endParaRPr lang="en-US" dirty="0"/>
          </a:p>
        </p:txBody>
      </p:sp>
      <p:sp>
        <p:nvSpPr>
          <p:cNvPr id="14"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24" name="Content Placeholder 9"/>
          <p:cNvSpPr>
            <a:spLocks noGrp="1"/>
          </p:cNvSpPr>
          <p:nvPr>
            <p:ph sz="quarter" idx="13"/>
          </p:nvPr>
        </p:nvSpPr>
        <p:spPr>
          <a:xfrm>
            <a:off x="495300" y="2393244"/>
            <a:ext cx="5220880" cy="36783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5" name="Content Placeholder 11"/>
          <p:cNvSpPr>
            <a:spLocks noGrp="1"/>
          </p:cNvSpPr>
          <p:nvPr>
            <p:ph sz="quarter" idx="14"/>
          </p:nvPr>
        </p:nvSpPr>
        <p:spPr>
          <a:xfrm>
            <a:off x="6475820" y="2393244"/>
            <a:ext cx="5220880" cy="3678370"/>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cxnSp>
        <p:nvCxnSpPr>
          <p:cNvPr id="26" name="Straight Connector 25"/>
          <p:cNvCxnSpPr>
            <a:cxnSpLocks/>
          </p:cNvCxnSpPr>
          <p:nvPr userDrawn="1"/>
        </p:nvCxnSpPr>
        <p:spPr>
          <a:xfrm>
            <a:off x="495300" y="1974057"/>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6475820" y="1974057"/>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 Placeholder 18"/>
          <p:cNvSpPr>
            <a:spLocks noGrp="1"/>
          </p:cNvSpPr>
          <p:nvPr>
            <p:ph type="body" sz="quarter" idx="15"/>
          </p:nvPr>
        </p:nvSpPr>
        <p:spPr>
          <a:xfrm>
            <a:off x="495300" y="1486038"/>
            <a:ext cx="5220880" cy="365760"/>
          </a:xfrm>
        </p:spPr>
        <p:txBody>
          <a:bodyPr vert="horz" lIns="0" tIns="0" rIns="0" bIns="0" rtlCol="0" anchor="b">
            <a:noAutofit/>
          </a:bodyPr>
          <a:lstStyle>
            <a:lvl1pPr algn="l">
              <a:defRPr lang="en-US" sz="1600" b="1" dirty="0"/>
            </a:lvl1pPr>
          </a:lstStyle>
          <a:p>
            <a:pPr lvl="0">
              <a:lnSpc>
                <a:spcPct val="90000"/>
              </a:lnSpc>
              <a:spcBef>
                <a:spcPts val="0"/>
              </a:spcBef>
            </a:pPr>
            <a:r>
              <a:rPr lang="en-US" smtClean="0"/>
              <a:t>Click to edit Master text styles</a:t>
            </a:r>
          </a:p>
        </p:txBody>
      </p:sp>
      <p:sp>
        <p:nvSpPr>
          <p:cNvPr id="29" name="Text Placeholder 18"/>
          <p:cNvSpPr>
            <a:spLocks noGrp="1"/>
          </p:cNvSpPr>
          <p:nvPr>
            <p:ph type="body" sz="quarter" idx="16"/>
          </p:nvPr>
        </p:nvSpPr>
        <p:spPr>
          <a:xfrm>
            <a:off x="6475820" y="1486038"/>
            <a:ext cx="5220880" cy="365760"/>
          </a:xfrm>
        </p:spPr>
        <p:txBody>
          <a:bodyPr vert="horz" lIns="0" tIns="0" rIns="0" bIns="0" rtlCol="0" anchor="b">
            <a:noAutofit/>
          </a:bodyPr>
          <a:lstStyle>
            <a:lvl1pPr>
              <a:defRPr lang="en-US" sz="1600" b="1" dirty="0"/>
            </a:lvl1pPr>
          </a:lstStyle>
          <a:p>
            <a:pPr lvl="0">
              <a:lnSpc>
                <a:spcPct val="90000"/>
              </a:lnSpc>
              <a:spcBef>
                <a:spcPts val="0"/>
              </a:spcBef>
            </a:pPr>
            <a:r>
              <a:rPr lang="en-US" smtClean="0"/>
              <a:t>Click to edit Master text styles</a:t>
            </a:r>
          </a:p>
        </p:txBody>
      </p:sp>
      <p:sp>
        <p:nvSpPr>
          <p:cNvPr id="12"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E01AAD4A-4EB2-5144-BAC4-EDA306B23CAC}" type="datetime3">
              <a:rPr lang="en-US" smtClean="0"/>
              <a:t>22 September 2018</a:t>
            </a:fld>
            <a:endParaRPr lang="en-CA" dirty="0"/>
          </a:p>
        </p:txBody>
      </p:sp>
      <p:sp>
        <p:nvSpPr>
          <p:cNvPr id="13"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14004457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theme" Target="../theme/theme2.xml"/><Relationship Id="rId1" Type="http://schemas.openxmlformats.org/officeDocument/2006/relationships/slideLayout" Target="../slideLayouts/slideLayout31.xml"/><Relationship Id="rId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509833"/>
            <a:ext cx="11201400" cy="914400"/>
          </a:xfrm>
          <a:prstGeom prst="rect">
            <a:avLst/>
          </a:prstGeom>
        </p:spPr>
        <p:txBody>
          <a:bodyPr vert="horz" lIns="0" tIns="0" rIns="0" bIns="0" rtlCol="0" anchor="t" anchorCtr="0">
            <a:noAutofit/>
          </a:bodyPr>
          <a:lstStyle/>
          <a:p>
            <a:r>
              <a:rPr lang="en-US" smtClean="0"/>
              <a:t>Click to edit Master title style</a:t>
            </a:r>
            <a:endParaRPr lang="en-CA" dirty="0"/>
          </a:p>
        </p:txBody>
      </p:sp>
      <p:sp>
        <p:nvSpPr>
          <p:cNvPr id="3" name="Text Placeholder 2"/>
          <p:cNvSpPr>
            <a:spLocks noGrp="1"/>
          </p:cNvSpPr>
          <p:nvPr>
            <p:ph type="body" idx="1"/>
          </p:nvPr>
        </p:nvSpPr>
        <p:spPr>
          <a:xfrm>
            <a:off x="495300" y="1793081"/>
            <a:ext cx="11201400" cy="43053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8"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dirty="0" smtClean="0"/>
              <a:t>Black Box Monitoring in Go</a:t>
            </a:r>
          </a:p>
        </p:txBody>
      </p:sp>
      <p:sp>
        <p:nvSpPr>
          <p:cNvPr id="10" name="Freeform 5"/>
          <p:cNvSpPr>
            <a:spLocks noChangeAspect="1" noEditPoints="1"/>
          </p:cNvSpPr>
          <p:nvPr userDrawn="1"/>
        </p:nvSpPr>
        <p:spPr bwMode="auto">
          <a:xfrm>
            <a:off x="515012" y="6312756"/>
            <a:ext cx="384048" cy="384048"/>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57575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713"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690" r:id="rId23"/>
    <p:sldLayoutId id="2147483712" r:id="rId24"/>
    <p:sldLayoutId id="2147483694" r:id="rId25"/>
    <p:sldLayoutId id="2147483695" r:id="rId26"/>
    <p:sldLayoutId id="2147483696" r:id="rId27"/>
    <p:sldLayoutId id="2147483697" r:id="rId28"/>
    <p:sldLayoutId id="2147483698" r:id="rId29"/>
    <p:sldLayoutId id="2147483699" r:id="rId30"/>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200" kern="1200">
          <a:solidFill>
            <a:schemeClr val="accent2"/>
          </a:solidFill>
          <a:latin typeface="+mj-lt"/>
          <a:ea typeface="+mj-ea"/>
          <a:cs typeface="+mj-cs"/>
        </a:defRPr>
      </a:lvl1pPr>
    </p:titleStyle>
    <p:body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12" userDrawn="1">
          <p15:clr>
            <a:srgbClr val="F26B43"/>
          </p15:clr>
        </p15:guide>
        <p15:guide id="3" pos="7368" userDrawn="1">
          <p15:clr>
            <a:srgbClr val="F26B43"/>
          </p15:clr>
        </p15:guide>
        <p15:guide id="4" orient="horz" pos="3840" userDrawn="1">
          <p15:clr>
            <a:srgbClr val="F26B43"/>
          </p15:clr>
        </p15:guide>
        <p15:guide id="5" orient="horz" pos="1128" userDrawn="1">
          <p15:clr>
            <a:srgbClr val="F26B43"/>
          </p15:clr>
        </p15:guide>
        <p15:guide id="6" orient="horz" pos="11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509833"/>
            <a:ext cx="11201400" cy="914400"/>
          </a:xfrm>
          <a:prstGeom prst="rect">
            <a:avLst/>
          </a:prstGeom>
        </p:spPr>
        <p:txBody>
          <a:bodyPr vert="horz" lIns="0" tIns="0" rIns="0" bIns="0" rtlCol="0" anchor="t" anchorCtr="0">
            <a:noAutofit/>
          </a:bodyPr>
          <a:lstStyle/>
          <a:p>
            <a:r>
              <a:rPr lang="en-US" dirty="0"/>
              <a:t>Click to edit Master title style</a:t>
            </a:r>
            <a:endParaRPr lang="en-CA" dirty="0"/>
          </a:p>
        </p:txBody>
      </p:sp>
      <p:sp>
        <p:nvSpPr>
          <p:cNvPr id="3" name="Text Placeholder 2"/>
          <p:cNvSpPr>
            <a:spLocks noGrp="1"/>
          </p:cNvSpPr>
          <p:nvPr>
            <p:ph type="body" idx="1"/>
          </p:nvPr>
        </p:nvSpPr>
        <p:spPr>
          <a:xfrm>
            <a:off x="495300" y="1793081"/>
            <a:ext cx="11201400" cy="43053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8"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dirty="0" smtClean="0"/>
              <a:t>Black Box Monitoring in Go</a:t>
            </a:r>
            <a:endParaRPr lang="en-US" dirty="0"/>
          </a:p>
        </p:txBody>
      </p:sp>
      <p:sp>
        <p:nvSpPr>
          <p:cNvPr id="10" name="Freeform 5"/>
          <p:cNvSpPr>
            <a:spLocks noChangeAspect="1" noEditPoints="1"/>
          </p:cNvSpPr>
          <p:nvPr userDrawn="1"/>
        </p:nvSpPr>
        <p:spPr bwMode="auto">
          <a:xfrm>
            <a:off x="515012" y="6312756"/>
            <a:ext cx="384048" cy="384048"/>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57575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5323347"/>
      </p:ext>
    </p:extLst>
  </p:cSld>
  <p:clrMap bg1="lt1" tx1="dk1" bg2="lt2" tx2="dk2" accent1="accent1" accent2="accent2" accent3="accent3" accent4="accent4" accent5="accent5" accent6="accent6" hlink="hlink" folHlink="folHlink"/>
  <p:sldLayoutIdLst>
    <p:sldLayoutId id="2147483715" r:id="rId1"/>
    <p:sldLayoutId id="2147483722" r:id="rId2"/>
    <p:sldLayoutId id="2147483718" r:id="rId3"/>
    <p:sldLayoutId id="2147483723" r:id="rId4"/>
    <p:sldLayoutId id="2147483724" r:id="rId5"/>
    <p:sldLayoutId id="2147483725" r:id="rId6"/>
    <p:sldLayoutId id="2147483726" r:id="rId7"/>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200" kern="1200">
          <a:solidFill>
            <a:schemeClr val="accent2"/>
          </a:solidFill>
          <a:latin typeface="+mj-lt"/>
          <a:ea typeface="+mj-ea"/>
          <a:cs typeface="+mj-cs"/>
        </a:defRPr>
      </a:lvl1pPr>
    </p:titleStyle>
    <p:body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12">
          <p15:clr>
            <a:srgbClr val="F26B43"/>
          </p15:clr>
        </p15:guide>
        <p15:guide id="3" pos="7368">
          <p15:clr>
            <a:srgbClr val="F26B43"/>
          </p15:clr>
        </p15:guide>
        <p15:guide id="4" orient="horz" pos="3840">
          <p15:clr>
            <a:srgbClr val="F26B43"/>
          </p15:clr>
        </p15:guide>
        <p15:guide id="5" orient="horz" pos="1128">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1" Type="http://schemas.openxmlformats.org/officeDocument/2006/relationships/slideLayout" Target="../slideLayouts/slideLayout32.xml"/><Relationship Id="rId2"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hyperlink" Target="https://landing.google.com/sre/book/" TargetMode="External"/><Relationship Id="rId3" Type="http://schemas.openxmlformats.org/officeDocument/2006/relationships/image" Target="../media/image2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E4640-7EFA-4C7A-98FE-5C9B38B16364}"/>
              </a:ext>
            </a:extLst>
          </p:cNvPr>
          <p:cNvSpPr>
            <a:spLocks noGrp="1"/>
          </p:cNvSpPr>
          <p:nvPr>
            <p:ph type="ctrTitle"/>
          </p:nvPr>
        </p:nvSpPr>
        <p:spPr>
          <a:xfrm>
            <a:off x="754593" y="2375599"/>
            <a:ext cx="9137736" cy="1202488"/>
          </a:xfrm>
        </p:spPr>
        <p:txBody>
          <a:bodyPr/>
          <a:lstStyle/>
          <a:p>
            <a:r>
              <a:rPr lang="en-US" dirty="0" smtClean="0"/>
              <a:t>Black Box Monitoring in Go</a:t>
            </a:r>
            <a:br>
              <a:rPr lang="en-US" dirty="0" smtClean="0"/>
            </a:br>
            <a:r>
              <a:rPr lang="en-US" sz="2400" dirty="0" smtClean="0"/>
              <a:t>An introduction to Building Black Box monitors Go</a:t>
            </a:r>
            <a:endParaRPr lang="en-US" sz="2400" dirty="0"/>
          </a:p>
        </p:txBody>
      </p:sp>
      <p:sp>
        <p:nvSpPr>
          <p:cNvPr id="7" name="Date Placeholder 2">
            <a:extLst>
              <a:ext uri="{FF2B5EF4-FFF2-40B4-BE49-F238E27FC236}">
                <a16:creationId xmlns="" xmlns:a16="http://schemas.microsoft.com/office/drawing/2014/main" id="{12A30D6D-CD97-4D47-95AF-93B0F3D918AC}"/>
              </a:ext>
            </a:extLst>
          </p:cNvPr>
          <p:cNvSpPr txBox="1">
            <a:spLocks/>
          </p:cNvSpPr>
          <p:nvPr/>
        </p:nvSpPr>
        <p:spPr>
          <a:xfrm>
            <a:off x="906993" y="3935895"/>
            <a:ext cx="4467288" cy="887896"/>
          </a:xfrm>
          <a:prstGeom prst="rect">
            <a:avLst/>
          </a:prstGeom>
        </p:spPr>
        <p:txBody>
          <a:bodyPr vert="horz" lIns="0" tIns="0" rIns="0" bIns="0" rtlCol="0" anchor="t" anchorCtr="0">
            <a:noAutofit/>
          </a:bodyPr>
          <a:lstStyle>
            <a:defPPr>
              <a:defRPr lang="en-US"/>
            </a:defPPr>
            <a:lvl1pPr marL="0" algn="l" defTabSz="914400" rtl="0" eaLnBrk="1" latinLnBrk="0" hangingPunct="1">
              <a:defRPr sz="140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Grant Griffiths</a:t>
            </a:r>
          </a:p>
          <a:p>
            <a:r>
              <a:rPr lang="en-US" dirty="0" smtClean="0"/>
              <a:t>Software Engineer</a:t>
            </a:r>
          </a:p>
          <a:p>
            <a:r>
              <a:rPr lang="en-US" dirty="0" smtClean="0"/>
              <a:t>Platform Cloud Engineering</a:t>
            </a:r>
          </a:p>
          <a:p>
            <a:r>
              <a:rPr lang="en-US" dirty="0" smtClean="0"/>
              <a:t>GE Digital </a:t>
            </a:r>
            <a:endParaRPr lang="en-CA" dirty="0"/>
          </a:p>
        </p:txBody>
      </p:sp>
    </p:spTree>
    <p:extLst>
      <p:ext uri="{BB962C8B-B14F-4D97-AF65-F5344CB8AC3E}">
        <p14:creationId xmlns:p14="http://schemas.microsoft.com/office/powerpoint/2010/main" val="195526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customers</a:t>
            </a:r>
            <a:endParaRPr lang="en-US" dirty="0"/>
          </a:p>
        </p:txBody>
      </p:sp>
      <p:sp>
        <p:nvSpPr>
          <p:cNvPr id="3" name="Content Placeholder 2"/>
          <p:cNvSpPr>
            <a:spLocks noGrp="1"/>
          </p:cNvSpPr>
          <p:nvPr>
            <p:ph sz="quarter" idx="13"/>
          </p:nvPr>
        </p:nvSpPr>
        <p:spPr/>
        <p:txBody>
          <a:bodyPr/>
          <a:lstStyle/>
          <a:p>
            <a:pPr marL="457200" indent="-457200">
              <a:buFont typeface="Arial" charset="0"/>
              <a:buChar char="•"/>
            </a:pPr>
            <a:r>
              <a:rPr lang="en-US" dirty="0" smtClean="0"/>
              <a:t>Schindler </a:t>
            </a:r>
          </a:p>
          <a:p>
            <a:pPr marL="457200" indent="-457200">
              <a:buFont typeface="Arial" charset="0"/>
              <a:buChar char="•"/>
            </a:pPr>
            <a:r>
              <a:rPr lang="en-US" dirty="0" smtClean="0"/>
              <a:t>Exelon </a:t>
            </a:r>
          </a:p>
          <a:p>
            <a:pPr marL="457200" indent="-457200">
              <a:buFont typeface="Arial" charset="0"/>
              <a:buChar char="•"/>
            </a:pPr>
            <a:r>
              <a:rPr lang="en-US" dirty="0" err="1" smtClean="0"/>
              <a:t>Rosneft</a:t>
            </a:r>
            <a:endParaRPr lang="en-US" dirty="0" smtClean="0"/>
          </a:p>
          <a:p>
            <a:pPr marL="457200" indent="-457200">
              <a:buFont typeface="Arial" charset="0"/>
              <a:buChar char="•"/>
            </a:pPr>
            <a:r>
              <a:rPr lang="en-US" dirty="0" smtClean="0"/>
              <a:t>BP</a:t>
            </a:r>
          </a:p>
          <a:p>
            <a:pPr marL="457200" indent="-457200">
              <a:buFont typeface="Arial" charset="0"/>
              <a:buChar char="•"/>
            </a:pPr>
            <a:r>
              <a:rPr lang="en-US" dirty="0" smtClean="0"/>
              <a:t>GE Power</a:t>
            </a:r>
          </a:p>
          <a:p>
            <a:pPr marL="457200" indent="-457200">
              <a:buFont typeface="Arial" charset="0"/>
              <a:buChar char="•"/>
            </a:pPr>
            <a:r>
              <a:rPr lang="en-US" dirty="0" smtClean="0"/>
              <a:t>GE Aviation</a:t>
            </a:r>
          </a:p>
          <a:p>
            <a:pPr marL="457200" indent="-457200">
              <a:buFont typeface="Arial" charset="0"/>
              <a:buChar char="•"/>
            </a:pPr>
            <a:r>
              <a:rPr lang="en-US" dirty="0" smtClean="0"/>
              <a:t>GE Renewables</a:t>
            </a:r>
          </a:p>
          <a:p>
            <a:pPr marL="457200" indent="-457200">
              <a:buFont typeface="Arial" charset="0"/>
              <a:buChar char="•"/>
            </a:pPr>
            <a:endParaRPr lang="en-US" dirty="0" smtClean="0"/>
          </a:p>
          <a:p>
            <a:pPr marL="457200" indent="-457200">
              <a:buFont typeface="Arial" charset="0"/>
              <a:buChar char="•"/>
            </a:pP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10</a:t>
            </a:fld>
            <a:endParaRPr lang="en-CA"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93379" y="1793081"/>
            <a:ext cx="2100197" cy="1632028"/>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9297" y="3500545"/>
            <a:ext cx="3108164" cy="687195"/>
          </a:xfrm>
          <a:prstGeom prst="rect">
            <a:avLst/>
          </a:prstGeom>
        </p:spPr>
      </p:pic>
      <p:pic>
        <p:nvPicPr>
          <p:cNvPr id="8" name="Picture 7"/>
          <p:cNvPicPr>
            <a:picLocks noChangeAspect="1"/>
          </p:cNvPicPr>
          <p:nvPr/>
        </p:nvPicPr>
        <p:blipFill>
          <a:blip r:embed="rId4"/>
          <a:stretch>
            <a:fillRect/>
          </a:stretch>
        </p:blipFill>
        <p:spPr>
          <a:xfrm>
            <a:off x="7996606" y="4529240"/>
            <a:ext cx="1749121" cy="1399297"/>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9130" y="2016983"/>
            <a:ext cx="1933960" cy="1184224"/>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27827" y="4556588"/>
            <a:ext cx="1371949" cy="1371949"/>
          </a:xfrm>
          <a:prstGeom prst="rect">
            <a:avLst/>
          </a:prstGeom>
        </p:spPr>
      </p:pic>
      <p:sp>
        <p:nvSpPr>
          <p:cNvPr id="11"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2050855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 Internet of Things (</a:t>
            </a:r>
            <a:r>
              <a:rPr lang="en-US" dirty="0" err="1" smtClean="0"/>
              <a:t>IIoT</a:t>
            </a:r>
            <a:r>
              <a:rPr lang="en-US" dirty="0" smtClean="0"/>
              <a:t>)</a:t>
            </a:r>
            <a:endParaRPr lang="en-US" dirty="0"/>
          </a:p>
        </p:txBody>
      </p:sp>
      <p:sp>
        <p:nvSpPr>
          <p:cNvPr id="3" name="Content Placeholder 2"/>
          <p:cNvSpPr>
            <a:spLocks noGrp="1"/>
          </p:cNvSpPr>
          <p:nvPr>
            <p:ph sz="quarter" idx="13"/>
          </p:nvPr>
        </p:nvSpPr>
        <p:spPr/>
        <p:txBody>
          <a:bodyPr/>
          <a:lstStyle/>
          <a:p>
            <a:pPr marL="457200" indent="-457200">
              <a:buFont typeface="Arial" charset="0"/>
              <a:buChar char="•"/>
            </a:pPr>
            <a:r>
              <a:rPr lang="en-US" dirty="0" smtClean="0"/>
              <a:t>GE Assets produce petabytes of useful and mission critical data</a:t>
            </a:r>
          </a:p>
          <a:p>
            <a:pPr marL="457200" indent="-457200">
              <a:buFont typeface="Arial" charset="0"/>
              <a:buChar char="•"/>
            </a:pPr>
            <a:r>
              <a:rPr lang="en-US" dirty="0" smtClean="0"/>
              <a:t>Store and analyzed in Predix, our platform for </a:t>
            </a:r>
            <a:r>
              <a:rPr lang="en-US" dirty="0" err="1" smtClean="0"/>
              <a:t>IIoT</a:t>
            </a:r>
            <a:endParaRPr lang="en-US" dirty="0" smtClean="0"/>
          </a:p>
          <a:p>
            <a:pPr marL="457200" indent="-457200">
              <a:buFont typeface="Arial" charset="0"/>
              <a:buChar char="•"/>
            </a:pPr>
            <a:r>
              <a:rPr lang="en-US" dirty="0" smtClean="0"/>
              <a:t>Downtime can have huge impact </a:t>
            </a:r>
            <a:r>
              <a:rPr lang="mr-IN" dirty="0" smtClean="0"/>
              <a:t>–</a:t>
            </a:r>
            <a:r>
              <a:rPr lang="en-US" dirty="0" smtClean="0"/>
              <a:t> lives lost and million of dollars</a:t>
            </a:r>
          </a:p>
          <a:p>
            <a:pPr marL="457200" indent="-457200">
              <a:buFont typeface="Arial" charset="0"/>
              <a:buChar char="•"/>
            </a:pPr>
            <a:r>
              <a:rPr lang="en-US" dirty="0" smtClean="0"/>
              <a:t>We must focus on reliability and availability</a:t>
            </a:r>
          </a:p>
          <a:p>
            <a:pPr marL="457200" indent="-457200">
              <a:buFont typeface="Arial" charset="0"/>
              <a:buChar char="•"/>
            </a:pP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11</a:t>
            </a:fld>
            <a:endParaRPr lang="en-CA"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3492" y="4121361"/>
            <a:ext cx="3192684" cy="1813129"/>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53708" y="4121361"/>
            <a:ext cx="3232245" cy="1813129"/>
          </a:xfrm>
          <a:prstGeom prst="rect">
            <a:avLst/>
          </a:prstGeom>
        </p:spPr>
      </p:pic>
      <p:pic>
        <p:nvPicPr>
          <p:cNvPr id="14" name="Picture Placeholder 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8503485" y="4121361"/>
            <a:ext cx="3218787" cy="1813129"/>
          </a:xfrm>
          <a:prstGeom prst="rect">
            <a:avLst/>
          </a:prstGeom>
        </p:spPr>
      </p:pic>
      <p:sp>
        <p:nvSpPr>
          <p:cNvPr id="9"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899628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5"/>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a:xfrm>
            <a:off x="-9144" y="3382"/>
            <a:ext cx="12207240" cy="6876288"/>
          </a:xfrm>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Engineering @ GE</a:t>
            </a:r>
          </a:p>
          <a:p>
            <a:pPr marL="514350" indent="-514350">
              <a:buFont typeface="+mj-lt"/>
              <a:buAutoNum type="arabicPeriod"/>
            </a:pPr>
            <a:r>
              <a:rPr lang="en-US" b="1" dirty="0"/>
              <a:t>Introduction to Black Box Monitoring</a:t>
            </a:r>
          </a:p>
          <a:p>
            <a:pPr marL="514350" indent="-514350">
              <a:buFont typeface="+mj-lt"/>
              <a:buAutoNum type="arabicPeriod"/>
            </a:pPr>
            <a:r>
              <a:rPr lang="en-US" dirty="0"/>
              <a:t>Black Box monitoring @ GE </a:t>
            </a:r>
          </a:p>
          <a:p>
            <a:pPr marL="514350" indent="-514350">
              <a:buFont typeface="+mj-lt"/>
              <a:buAutoNum type="arabicPeriod"/>
            </a:pPr>
            <a:r>
              <a:rPr lang="en-US" dirty="0"/>
              <a:t>Sample black box monitor</a:t>
            </a:r>
          </a:p>
          <a:p>
            <a:pPr marL="514350" indent="-514350">
              <a:buFont typeface="+mj-lt"/>
              <a:buAutoNum type="arabicPeriod"/>
            </a:pPr>
            <a:r>
              <a:rPr lang="en-US" dirty="0"/>
              <a:t>Takeaways</a:t>
            </a:r>
          </a:p>
        </p:txBody>
      </p:sp>
    </p:spTree>
    <p:extLst>
      <p:ext uri="{BB962C8B-B14F-4D97-AF65-F5344CB8AC3E}">
        <p14:creationId xmlns:p14="http://schemas.microsoft.com/office/powerpoint/2010/main" val="140918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SRE book</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13</a:t>
            </a:fld>
            <a:endParaRPr lang="en-CA"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21308" y="1787310"/>
            <a:ext cx="3610207" cy="4736592"/>
          </a:xfrm>
          <a:prstGeom prst="rect">
            <a:avLst/>
          </a:prstGeom>
        </p:spPr>
      </p:pic>
    </p:spTree>
    <p:extLst>
      <p:ext uri="{BB962C8B-B14F-4D97-AF65-F5344CB8AC3E}">
        <p14:creationId xmlns:p14="http://schemas.microsoft.com/office/powerpoint/2010/main" val="1415398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 Reliability Engineering</a:t>
            </a:r>
            <a:endParaRPr lang="en-US" dirty="0"/>
          </a:p>
        </p:txBody>
      </p:sp>
      <p:sp>
        <p:nvSpPr>
          <p:cNvPr id="3" name="Content Placeholder 2"/>
          <p:cNvSpPr>
            <a:spLocks noGrp="1"/>
          </p:cNvSpPr>
          <p:nvPr>
            <p:ph sz="quarter" idx="13"/>
          </p:nvPr>
        </p:nvSpPr>
        <p:spPr>
          <a:xfrm>
            <a:off x="495300" y="1818133"/>
            <a:ext cx="8360601" cy="4290059"/>
          </a:xfrm>
        </p:spPr>
        <p:txBody>
          <a:bodyPr/>
          <a:lstStyle/>
          <a:p>
            <a:pPr marL="457200" indent="-457200">
              <a:buFont typeface="Arial" charset="0"/>
              <a:buChar char="•"/>
            </a:pPr>
            <a:r>
              <a:rPr lang="en-US" dirty="0" smtClean="0"/>
              <a:t>“Fundamentally</a:t>
            </a:r>
            <a:r>
              <a:rPr lang="en-US" dirty="0"/>
              <a:t>, it’s what </a:t>
            </a:r>
            <a:r>
              <a:rPr lang="en-US" dirty="0" smtClean="0"/>
              <a:t>happens </a:t>
            </a:r>
            <a:r>
              <a:rPr lang="en-US" dirty="0"/>
              <a:t>when you ask a software engineer to design an operations </a:t>
            </a:r>
            <a:r>
              <a:rPr lang="en-US" dirty="0" smtClean="0"/>
              <a:t>function.”</a:t>
            </a:r>
          </a:p>
          <a:p>
            <a:r>
              <a:rPr lang="en-US" i="1" dirty="0"/>
              <a:t>	-</a:t>
            </a:r>
            <a:r>
              <a:rPr lang="en-US" i="1" dirty="0" smtClean="0"/>
              <a:t> Ben </a:t>
            </a:r>
            <a:r>
              <a:rPr lang="en-US" i="1" dirty="0" err="1" smtClean="0"/>
              <a:t>Treynor</a:t>
            </a:r>
            <a:r>
              <a:rPr lang="en-US" i="1" dirty="0" smtClean="0"/>
              <a:t>, VP of Engineering @ Google</a:t>
            </a:r>
          </a:p>
          <a:p>
            <a:pPr marL="457200" indent="-457200">
              <a:buFont typeface="Arial" charset="0"/>
              <a:buChar char="•"/>
            </a:pPr>
            <a:r>
              <a:rPr lang="en-US" dirty="0" smtClean="0"/>
              <a:t>Using software expertise to solve operations problems through automation</a:t>
            </a:r>
          </a:p>
          <a:p>
            <a:pPr marL="457200" indent="-457200">
              <a:buFont typeface="Arial" charset="0"/>
              <a:buChar char="•"/>
            </a:pPr>
            <a:r>
              <a:rPr lang="en-US" dirty="0" smtClean="0"/>
              <a:t>Google </a:t>
            </a:r>
            <a:r>
              <a:rPr lang="en-US" dirty="0"/>
              <a:t>SRE Book - </a:t>
            </a:r>
            <a:r>
              <a:rPr lang="en-US" dirty="0" smtClean="0">
                <a:hlinkClick r:id="rId2"/>
              </a:rPr>
              <a:t>landing.google.com/sre/book</a:t>
            </a:r>
            <a:endParaRPr lang="en-US" dirty="0" smtClean="0"/>
          </a:p>
          <a:p>
            <a:pPr marL="676656" lvl="1" indent="-457200">
              <a:buFont typeface="Courier New" charset="0"/>
              <a:buChar char="o"/>
            </a:pPr>
            <a:r>
              <a:rPr lang="en-US" sz="1800" dirty="0" smtClean="0"/>
              <a:t>Additionally, (</a:t>
            </a:r>
            <a:r>
              <a:rPr lang="en-US" sz="1800" b="1" dirty="0" smtClean="0"/>
              <a:t>Site Reliability workbook free </a:t>
            </a:r>
            <a:r>
              <a:rPr lang="en-US" sz="1800" dirty="0" smtClean="0"/>
              <a:t>to download until </a:t>
            </a:r>
            <a:r>
              <a:rPr lang="en-US" sz="1800" b="1" dirty="0" smtClean="0"/>
              <a:t>Aug 23</a:t>
            </a:r>
            <a:r>
              <a:rPr lang="en-US" sz="1800" dirty="0" smtClean="0"/>
              <a:t>)</a:t>
            </a:r>
          </a:p>
          <a:p>
            <a:pPr marL="676656" lvl="1" indent="-457200">
              <a:buFont typeface="Courier New" charset="0"/>
              <a:buChar char="o"/>
            </a:pPr>
            <a:r>
              <a:rPr lang="en-US" sz="1800" dirty="0" smtClean="0"/>
              <a:t>Covers monitoring amongst many other topics </a:t>
            </a:r>
          </a:p>
        </p:txBody>
      </p:sp>
      <p:sp>
        <p:nvSpPr>
          <p:cNvPr id="4" name="Slide Number Placeholder 3"/>
          <p:cNvSpPr>
            <a:spLocks noGrp="1"/>
          </p:cNvSpPr>
          <p:nvPr>
            <p:ph type="sldNum" sz="quarter" idx="4"/>
          </p:nvPr>
        </p:nvSpPr>
        <p:spPr/>
        <p:txBody>
          <a:bodyPr/>
          <a:lstStyle/>
          <a:p>
            <a:fld id="{00E6A5BD-C011-4A45-AA3A-201790FB7F2B}" type="slidenum">
              <a:rPr lang="en-CA" smtClean="0"/>
              <a:pPr/>
              <a:t>14</a:t>
            </a:fld>
            <a:endParaRPr lang="en-CA" dirty="0"/>
          </a:p>
        </p:txBody>
      </p:sp>
      <p:pic>
        <p:nvPicPr>
          <p:cNvPr id="7" name="Picture 6"/>
          <p:cNvPicPr>
            <a:picLocks noChangeAspect="1"/>
          </p:cNvPicPr>
          <p:nvPr/>
        </p:nvPicPr>
        <p:blipFill>
          <a:blip r:embed="rId3"/>
          <a:stretch>
            <a:fillRect/>
          </a:stretch>
        </p:blipFill>
        <p:spPr>
          <a:xfrm flipH="1">
            <a:off x="8582313" y="2714061"/>
            <a:ext cx="3114387" cy="2590800"/>
          </a:xfrm>
          <a:prstGeom prst="rect">
            <a:avLst/>
          </a:prstGeom>
        </p:spPr>
      </p:pic>
    </p:spTree>
    <p:extLst>
      <p:ext uri="{BB962C8B-B14F-4D97-AF65-F5344CB8AC3E}">
        <p14:creationId xmlns:p14="http://schemas.microsoft.com/office/powerpoint/2010/main" val="16170626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B</a:t>
            </a:r>
            <a:r>
              <a:rPr lang="en-US" dirty="0" smtClean="0"/>
              <a:t>lack Box Monitoring?</a:t>
            </a:r>
            <a:endParaRPr lang="en-US" dirty="0"/>
          </a:p>
        </p:txBody>
      </p:sp>
      <p:sp>
        <p:nvSpPr>
          <p:cNvPr id="3" name="Content Placeholder 2"/>
          <p:cNvSpPr>
            <a:spLocks noGrp="1"/>
          </p:cNvSpPr>
          <p:nvPr>
            <p:ph sz="quarter" idx="13"/>
          </p:nvPr>
        </p:nvSpPr>
        <p:spPr>
          <a:xfrm>
            <a:off x="495300" y="1818133"/>
            <a:ext cx="11201400" cy="4290059"/>
          </a:xfrm>
        </p:spPr>
        <p:txBody>
          <a:bodyPr/>
          <a:lstStyle/>
          <a:p>
            <a:pPr marL="457200" indent="-457200">
              <a:buFont typeface="Arial" charset="0"/>
              <a:buChar char="•"/>
            </a:pPr>
            <a:r>
              <a:rPr lang="en-US" dirty="0"/>
              <a:t>Testing externally visible behavior as a user would see </a:t>
            </a:r>
            <a:r>
              <a:rPr lang="en-US" dirty="0" smtClean="0"/>
              <a:t>it</a:t>
            </a:r>
          </a:p>
          <a:p>
            <a:pPr marL="457200" indent="-457200">
              <a:buFont typeface="Arial" charset="0"/>
              <a:buChar char="•"/>
            </a:pPr>
            <a:r>
              <a:rPr lang="en-US" dirty="0" smtClean="0"/>
              <a:t>Questions that it answers</a:t>
            </a:r>
          </a:p>
          <a:p>
            <a:pPr marL="919163" lvl="2" indent="-457200">
              <a:buFont typeface="Courier New" charset="0"/>
              <a:buChar char="o"/>
            </a:pPr>
            <a:r>
              <a:rPr lang="en-US" dirty="0" smtClean="0"/>
              <a:t>Is my service up?</a:t>
            </a:r>
          </a:p>
          <a:p>
            <a:pPr marL="919163" lvl="2" indent="-457200">
              <a:buFont typeface="Courier New" charset="0"/>
              <a:buChar char="o"/>
            </a:pPr>
            <a:r>
              <a:rPr lang="en-US" dirty="0" smtClean="0"/>
              <a:t>Is my service consumable?</a:t>
            </a:r>
          </a:p>
          <a:p>
            <a:pPr marL="919163" lvl="2" indent="-457200">
              <a:buFont typeface="Courier New" charset="0"/>
              <a:buChar char="o"/>
            </a:pPr>
            <a:r>
              <a:rPr lang="en-US" dirty="0" smtClean="0"/>
              <a:t>Is a dependency of my service down?</a:t>
            </a:r>
          </a:p>
          <a:p>
            <a:pPr marL="457200" indent="-457200">
              <a:buFont typeface="Arial" charset="0"/>
              <a:buChar char="•"/>
            </a:pPr>
            <a:r>
              <a:rPr lang="en-US" dirty="0" smtClean="0"/>
              <a:t>Node uptime != service uptime</a:t>
            </a:r>
          </a:p>
          <a:p>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15</a:t>
            </a:fld>
            <a:endParaRPr lang="en-CA" dirty="0"/>
          </a:p>
        </p:txBody>
      </p:sp>
      <p:pic>
        <p:nvPicPr>
          <p:cNvPr id="7" name="Picture 6"/>
          <p:cNvPicPr>
            <a:picLocks noChangeAspect="1"/>
          </p:cNvPicPr>
          <p:nvPr/>
        </p:nvPicPr>
        <p:blipFill>
          <a:blip r:embed="rId3"/>
          <a:stretch>
            <a:fillRect/>
          </a:stretch>
        </p:blipFill>
        <p:spPr>
          <a:xfrm flipH="1">
            <a:off x="7614689" y="3042597"/>
            <a:ext cx="3114387" cy="2590800"/>
          </a:xfrm>
          <a:prstGeom prst="rect">
            <a:avLst/>
          </a:prstGeom>
        </p:spPr>
      </p:pic>
    </p:spTree>
    <p:extLst>
      <p:ext uri="{BB962C8B-B14F-4D97-AF65-F5344CB8AC3E}">
        <p14:creationId xmlns:p14="http://schemas.microsoft.com/office/powerpoint/2010/main" val="3200684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NOT Black Box monitoring?</a:t>
            </a:r>
            <a:endParaRPr lang="en-US" dirty="0"/>
          </a:p>
        </p:txBody>
      </p:sp>
      <p:sp>
        <p:nvSpPr>
          <p:cNvPr id="3" name="Content Placeholder 2"/>
          <p:cNvSpPr>
            <a:spLocks noGrp="1"/>
          </p:cNvSpPr>
          <p:nvPr>
            <p:ph sz="quarter" idx="13"/>
          </p:nvPr>
        </p:nvSpPr>
        <p:spPr>
          <a:xfrm>
            <a:off x="495300" y="1818133"/>
            <a:ext cx="11201400" cy="4290059"/>
          </a:xfrm>
        </p:spPr>
        <p:txBody>
          <a:bodyPr/>
          <a:lstStyle/>
          <a:p>
            <a:pPr marL="457200" indent="-457200">
              <a:buFont typeface="Arial" charset="0"/>
              <a:buChar char="•"/>
            </a:pPr>
            <a:r>
              <a:rPr lang="en-US" dirty="0" smtClean="0"/>
              <a:t>White box monitoring</a:t>
            </a:r>
          </a:p>
          <a:p>
            <a:pPr marL="919163" lvl="2" indent="-457200">
              <a:buFont typeface="Courier New" charset="0"/>
              <a:buChar char="o"/>
            </a:pPr>
            <a:r>
              <a:rPr lang="en-US" dirty="0" smtClean="0"/>
              <a:t>CPU/RAM/Disc utilization</a:t>
            </a:r>
          </a:p>
          <a:p>
            <a:pPr marL="919163" lvl="2" indent="-457200">
              <a:buFont typeface="Courier New" charset="0"/>
              <a:buChar char="o"/>
            </a:pPr>
            <a:r>
              <a:rPr lang="en-US" dirty="0"/>
              <a:t>JVM </a:t>
            </a:r>
            <a:r>
              <a:rPr lang="en-US" dirty="0" smtClean="0"/>
              <a:t>stats</a:t>
            </a:r>
          </a:p>
          <a:p>
            <a:pPr marL="919163" lvl="2" indent="-457200">
              <a:buFont typeface="Courier New" charset="0"/>
              <a:buChar char="o"/>
            </a:pPr>
            <a:r>
              <a:rPr lang="en-US" dirty="0" err="1" smtClean="0"/>
              <a:t>pprof</a:t>
            </a:r>
            <a:r>
              <a:rPr lang="en-US" dirty="0" smtClean="0"/>
              <a:t>/tracing</a:t>
            </a:r>
          </a:p>
          <a:p>
            <a:pPr marL="919163" lvl="2" indent="-457200">
              <a:buFont typeface="Courier New" charset="0"/>
              <a:buChar char="o"/>
            </a:pPr>
            <a:r>
              <a:rPr lang="en-US" dirty="0" smtClean="0"/>
              <a:t>Logging</a:t>
            </a:r>
          </a:p>
          <a:p>
            <a:pPr marL="919163" lvl="2" indent="-457200">
              <a:buFont typeface="Courier New" charset="0"/>
              <a:buChar char="o"/>
            </a:pPr>
            <a:r>
              <a:rPr lang="en-US" dirty="0" smtClean="0"/>
              <a:t>System internals</a:t>
            </a:r>
          </a:p>
          <a:p>
            <a:pPr marL="514350" indent="-514350">
              <a:buFont typeface="Arial" charset="0"/>
              <a:buChar char="•"/>
            </a:pPr>
            <a:r>
              <a:rPr lang="en-US" dirty="0" smtClean="0"/>
              <a:t>Individual component health checks</a:t>
            </a:r>
          </a:p>
          <a:p>
            <a:pPr marL="514350" indent="-514350">
              <a:buFont typeface="Arial" charset="0"/>
              <a:buChar char="•"/>
            </a:pPr>
            <a:r>
              <a:rPr lang="en-US" dirty="0" smtClean="0"/>
              <a:t>Anything the user cannot find out </a:t>
            </a:r>
          </a:p>
          <a:p>
            <a:pPr marL="919163" lvl="2" indent="-457200">
              <a:buFont typeface="Courier New" charset="0"/>
              <a:buChar char="o"/>
            </a:pPr>
            <a:endParaRPr lang="en-US" dirty="0" smtClean="0"/>
          </a:p>
          <a:p>
            <a:pPr marL="919163" lvl="2" indent="-457200">
              <a:buFont typeface="Courier New" charset="0"/>
              <a:buChar char="o"/>
            </a:pP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16</a:t>
            </a:fld>
            <a:endParaRPr lang="en-CA" dirty="0"/>
          </a:p>
        </p:txBody>
      </p:sp>
      <p:pic>
        <p:nvPicPr>
          <p:cNvPr id="7" name="Picture 6"/>
          <p:cNvPicPr>
            <a:picLocks noChangeAspect="1"/>
          </p:cNvPicPr>
          <p:nvPr/>
        </p:nvPicPr>
        <p:blipFill>
          <a:blip r:embed="rId3"/>
          <a:stretch>
            <a:fillRect/>
          </a:stretch>
        </p:blipFill>
        <p:spPr>
          <a:xfrm flipH="1">
            <a:off x="7614689" y="3042597"/>
            <a:ext cx="3114387" cy="2590800"/>
          </a:xfrm>
          <a:prstGeom prst="rect">
            <a:avLst/>
          </a:prstGeom>
        </p:spPr>
      </p:pic>
    </p:spTree>
    <p:extLst>
      <p:ext uri="{BB962C8B-B14F-4D97-AF65-F5344CB8AC3E}">
        <p14:creationId xmlns:p14="http://schemas.microsoft.com/office/powerpoint/2010/main" val="1790203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probes?</a:t>
            </a:r>
            <a:endParaRPr lang="en-US" dirty="0"/>
          </a:p>
        </p:txBody>
      </p:sp>
      <p:sp>
        <p:nvSpPr>
          <p:cNvPr id="3" name="Content Placeholder 2"/>
          <p:cNvSpPr>
            <a:spLocks noGrp="1"/>
          </p:cNvSpPr>
          <p:nvPr>
            <p:ph sz="quarter" idx="13"/>
          </p:nvPr>
        </p:nvSpPr>
        <p:spPr>
          <a:xfrm>
            <a:off x="495300" y="1793081"/>
            <a:ext cx="8100060" cy="4290059"/>
          </a:xfrm>
        </p:spPr>
        <p:txBody>
          <a:bodyPr/>
          <a:lstStyle/>
          <a:p>
            <a:pPr marL="457200" indent="-457200">
              <a:buFont typeface="Arial" charset="0"/>
              <a:buChar char="•"/>
            </a:pPr>
            <a:r>
              <a:rPr lang="en-US" dirty="0" smtClean="0"/>
              <a:t>Small applications that measure service uptime </a:t>
            </a:r>
          </a:p>
          <a:p>
            <a:pPr marL="457200" indent="-457200">
              <a:buFont typeface="Arial" charset="0"/>
              <a:buChar char="•"/>
            </a:pPr>
            <a:r>
              <a:rPr lang="en-US" dirty="0" smtClean="0"/>
              <a:t>Knows nothing about system internals</a:t>
            </a:r>
          </a:p>
          <a:p>
            <a:pPr marL="457200" indent="-457200">
              <a:buFont typeface="Arial" charset="0"/>
              <a:buChar char="•"/>
            </a:pPr>
            <a:r>
              <a:rPr lang="en-US" dirty="0" smtClean="0"/>
              <a:t>Simulates an end user (black box)</a:t>
            </a:r>
          </a:p>
          <a:p>
            <a:pPr marL="457200" indent="-457200">
              <a:buFont typeface="Arial" charset="0"/>
              <a:buChar char="•"/>
            </a:pPr>
            <a:r>
              <a:rPr lang="en-US" dirty="0" smtClean="0"/>
              <a:t>Automated, pages engineers upon failures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17</a:t>
            </a:fld>
            <a:endParaRPr lang="en-CA" dirty="0"/>
          </a:p>
        </p:txBody>
      </p:sp>
      <p:sp>
        <p:nvSpPr>
          <p:cNvPr id="5" name="Footer Placeholder 4"/>
          <p:cNvSpPr>
            <a:spLocks noGrp="1"/>
          </p:cNvSpPr>
          <p:nvPr>
            <p:ph type="ftr" sz="quarter" idx="3"/>
          </p:nvPr>
        </p:nvSpPr>
        <p:spPr/>
        <p:txBody>
          <a:bodyPr/>
          <a:lstStyle/>
          <a:p>
            <a:r>
              <a:rPr lang="en-US" smtClean="0"/>
              <a:t>Black Box Monitoring in Go</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48785" y="2145358"/>
            <a:ext cx="1539824" cy="1606550"/>
          </a:xfrm>
          <a:prstGeom prst="rect">
            <a:avLst/>
          </a:prstGeom>
        </p:spPr>
      </p:pic>
    </p:spTree>
    <p:extLst>
      <p:ext uri="{BB962C8B-B14F-4D97-AF65-F5344CB8AC3E}">
        <p14:creationId xmlns:p14="http://schemas.microsoft.com/office/powerpoint/2010/main" val="3751716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REST API Architecture</a:t>
            </a:r>
          </a:p>
        </p:txBody>
      </p:sp>
      <p:sp>
        <p:nvSpPr>
          <p:cNvPr id="4" name="Slide Number Placeholder 3"/>
          <p:cNvSpPr>
            <a:spLocks noGrp="1"/>
          </p:cNvSpPr>
          <p:nvPr>
            <p:ph type="sldNum" sz="quarter" idx="4"/>
          </p:nvPr>
        </p:nvSpPr>
        <p:spPr/>
        <p:txBody>
          <a:bodyPr/>
          <a:lstStyle/>
          <a:p>
            <a:fld id="{00E6A5BD-C011-4A45-AA3A-201790FB7F2B}" type="slidenum">
              <a:rPr lang="en-CA" smtClean="0"/>
              <a:pPr/>
              <a:t>18</a:t>
            </a:fld>
            <a:endParaRPr lang="en-CA" dirty="0"/>
          </a:p>
        </p:txBody>
      </p:sp>
      <p:sp>
        <p:nvSpPr>
          <p:cNvPr id="8" name="TextBox 7"/>
          <p:cNvSpPr txBox="1"/>
          <p:nvPr/>
        </p:nvSpPr>
        <p:spPr>
          <a:xfrm>
            <a:off x="4769612" y="3483605"/>
            <a:ext cx="65" cy="276999"/>
          </a:xfrm>
          <a:prstGeom prst="rect">
            <a:avLst/>
          </a:prstGeom>
          <a:noFill/>
        </p:spPr>
        <p:txBody>
          <a:bodyPr wrap="none" lIns="0" tIns="0" rIns="0" bIns="0" rtlCol="0">
            <a:spAutoFit/>
          </a:bodyPr>
          <a:lstStyle/>
          <a:p>
            <a:endParaRPr lang="en-US" dirty="0" smtClean="0">
              <a:solidFill>
                <a:schemeClr val="accent2"/>
              </a:solidFill>
            </a:endParaRPr>
          </a:p>
        </p:txBody>
      </p:sp>
      <p:sp>
        <p:nvSpPr>
          <p:cNvPr id="15" name="Rectangle 14"/>
          <p:cNvSpPr/>
          <p:nvPr/>
        </p:nvSpPr>
        <p:spPr>
          <a:xfrm>
            <a:off x="985344" y="4324315"/>
            <a:ext cx="5544284" cy="78846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API</a:t>
            </a:r>
            <a:endParaRPr lang="en-US" dirty="0"/>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5" name="Can 34"/>
          <p:cNvSpPr/>
          <p:nvPr/>
        </p:nvSpPr>
        <p:spPr>
          <a:xfrm>
            <a:off x="7702197" y="4042458"/>
            <a:ext cx="1594074" cy="1352174"/>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PostgreSQL</a:t>
            </a:r>
            <a:endParaRPr lang="en-US" dirty="0">
              <a:solidFill>
                <a:schemeClr val="bg1"/>
              </a:solidFill>
            </a:endParaRPr>
          </a:p>
        </p:txBody>
      </p:sp>
      <p:cxnSp>
        <p:nvCxnSpPr>
          <p:cNvPr id="40" name="Straight Arrow Connector 39"/>
          <p:cNvCxnSpPr>
            <a:stCxn id="15" idx="3"/>
            <a:endCxn id="35" idx="2"/>
          </p:cNvCxnSpPr>
          <p:nvPr/>
        </p:nvCxnSpPr>
        <p:spPr>
          <a:xfrm>
            <a:off x="6529628" y="4718545"/>
            <a:ext cx="1172569"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Rectangle 55"/>
          <p:cNvSpPr/>
          <p:nvPr/>
        </p:nvSpPr>
        <p:spPr>
          <a:xfrm>
            <a:off x="3080442" y="2706206"/>
            <a:ext cx="862158" cy="681263"/>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n</a:t>
            </a:r>
            <a:endParaRPr lang="en-US" dirty="0"/>
          </a:p>
        </p:txBody>
      </p:sp>
      <p:cxnSp>
        <p:nvCxnSpPr>
          <p:cNvPr id="11" name="Straight Arrow Connector 10"/>
          <p:cNvCxnSpPr>
            <a:stCxn id="33" idx="2"/>
          </p:cNvCxnSpPr>
          <p:nvPr/>
        </p:nvCxnSpPr>
        <p:spPr>
          <a:xfrm flipH="1">
            <a:off x="1470886" y="3380325"/>
            <a:ext cx="5340" cy="972835"/>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56" idx="2"/>
          </p:cNvCxnSpPr>
          <p:nvPr/>
        </p:nvCxnSpPr>
        <p:spPr>
          <a:xfrm>
            <a:off x="3511521"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060124" y="2706206"/>
            <a:ext cx="862158" cy="681263"/>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2</a:t>
            </a:r>
            <a:endParaRPr lang="en-US" dirty="0"/>
          </a:p>
        </p:txBody>
      </p:sp>
      <p:sp>
        <p:nvSpPr>
          <p:cNvPr id="33" name="Rectangle 32"/>
          <p:cNvSpPr/>
          <p:nvPr/>
        </p:nvSpPr>
        <p:spPr>
          <a:xfrm>
            <a:off x="1045147" y="2699062"/>
            <a:ext cx="862158" cy="681263"/>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t>
            </a:r>
            <a:r>
              <a:rPr lang="en-US" dirty="0"/>
              <a:t>1</a:t>
            </a:r>
          </a:p>
        </p:txBody>
      </p:sp>
      <p:cxnSp>
        <p:nvCxnSpPr>
          <p:cNvPr id="36" name="Straight Arrow Connector 35"/>
          <p:cNvCxnSpPr>
            <a:stCxn id="32" idx="2"/>
          </p:cNvCxnSpPr>
          <p:nvPr/>
        </p:nvCxnSpPr>
        <p:spPr>
          <a:xfrm>
            <a:off x="2491203"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495300"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Tree>
    <p:extLst>
      <p:ext uri="{BB962C8B-B14F-4D97-AF65-F5344CB8AC3E}">
        <p14:creationId xmlns:p14="http://schemas.microsoft.com/office/powerpoint/2010/main" val="656118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add a Probe to monitor it</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19</a:t>
            </a:fld>
            <a:endParaRPr lang="en-CA" dirty="0"/>
          </a:p>
        </p:txBody>
      </p:sp>
      <p:sp>
        <p:nvSpPr>
          <p:cNvPr id="8" name="TextBox 7"/>
          <p:cNvSpPr txBox="1"/>
          <p:nvPr/>
        </p:nvSpPr>
        <p:spPr>
          <a:xfrm>
            <a:off x="4769612" y="3483605"/>
            <a:ext cx="65" cy="276999"/>
          </a:xfrm>
          <a:prstGeom prst="rect">
            <a:avLst/>
          </a:prstGeom>
          <a:noFill/>
        </p:spPr>
        <p:txBody>
          <a:bodyPr wrap="none" lIns="0" tIns="0" rIns="0" bIns="0" rtlCol="0">
            <a:spAutoFit/>
          </a:bodyPr>
          <a:lstStyle/>
          <a:p>
            <a:endParaRPr lang="en-US" dirty="0" smtClean="0">
              <a:solidFill>
                <a:schemeClr val="accent2"/>
              </a:solidFill>
            </a:endParaRPr>
          </a:p>
        </p:txBody>
      </p:sp>
      <p:sp>
        <p:nvSpPr>
          <p:cNvPr id="15" name="Rectangle 14"/>
          <p:cNvSpPr/>
          <p:nvPr/>
        </p:nvSpPr>
        <p:spPr>
          <a:xfrm>
            <a:off x="985344" y="4324315"/>
            <a:ext cx="5544284" cy="78846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API</a:t>
            </a:r>
            <a:endParaRPr lang="en-US" dirty="0"/>
          </a:p>
        </p:txBody>
      </p:sp>
      <p:sp>
        <p:nvSpPr>
          <p:cNvPr id="44" name="Rectangle 43"/>
          <p:cNvSpPr/>
          <p:nvPr/>
        </p:nvSpPr>
        <p:spPr>
          <a:xfrm>
            <a:off x="4488992" y="2702634"/>
            <a:ext cx="2040636" cy="681263"/>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Probe</a:t>
            </a:r>
            <a:endParaRPr lang="en-US" dirty="0"/>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5" name="Can 34"/>
          <p:cNvSpPr/>
          <p:nvPr/>
        </p:nvSpPr>
        <p:spPr>
          <a:xfrm>
            <a:off x="7702197" y="4042458"/>
            <a:ext cx="1594074" cy="1352174"/>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PostgreSQL</a:t>
            </a:r>
            <a:endParaRPr lang="en-US" dirty="0">
              <a:solidFill>
                <a:schemeClr val="bg1"/>
              </a:solidFill>
            </a:endParaRPr>
          </a:p>
        </p:txBody>
      </p:sp>
      <p:cxnSp>
        <p:nvCxnSpPr>
          <p:cNvPr id="40" name="Straight Arrow Connector 39"/>
          <p:cNvCxnSpPr>
            <a:stCxn id="15" idx="3"/>
            <a:endCxn id="35" idx="2"/>
          </p:cNvCxnSpPr>
          <p:nvPr/>
        </p:nvCxnSpPr>
        <p:spPr>
          <a:xfrm>
            <a:off x="6529628" y="4718545"/>
            <a:ext cx="1172569"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Rectangle 55"/>
          <p:cNvSpPr/>
          <p:nvPr/>
        </p:nvSpPr>
        <p:spPr>
          <a:xfrm>
            <a:off x="3080442" y="2706206"/>
            <a:ext cx="862158" cy="681263"/>
          </a:xfrm>
          <a:prstGeom prst="rect">
            <a:avLst/>
          </a:prstGeom>
          <a:solidFill>
            <a:schemeClr val="accent6">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n</a:t>
            </a:r>
            <a:endParaRPr lang="en-US" dirty="0"/>
          </a:p>
        </p:txBody>
      </p:sp>
      <p:cxnSp>
        <p:nvCxnSpPr>
          <p:cNvPr id="11" name="Straight Arrow Connector 10"/>
          <p:cNvCxnSpPr>
            <a:stCxn id="33" idx="2"/>
          </p:cNvCxnSpPr>
          <p:nvPr/>
        </p:nvCxnSpPr>
        <p:spPr>
          <a:xfrm flipH="1">
            <a:off x="1470886" y="3380325"/>
            <a:ext cx="5340" cy="972835"/>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56" idx="2"/>
          </p:cNvCxnSpPr>
          <p:nvPr/>
        </p:nvCxnSpPr>
        <p:spPr>
          <a:xfrm>
            <a:off x="3511521"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p:cNvCxnSpPr/>
          <p:nvPr/>
        </p:nvCxnSpPr>
        <p:spPr>
          <a:xfrm flipH="1">
            <a:off x="5509310" y="3387469"/>
            <a:ext cx="3882" cy="94041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060124" y="2706206"/>
            <a:ext cx="862158" cy="681263"/>
          </a:xfrm>
          <a:prstGeom prst="rect">
            <a:avLst/>
          </a:prstGeom>
          <a:solidFill>
            <a:schemeClr val="accent6">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2</a:t>
            </a:r>
            <a:endParaRPr lang="en-US" dirty="0"/>
          </a:p>
        </p:txBody>
      </p:sp>
      <p:sp>
        <p:nvSpPr>
          <p:cNvPr id="33" name="Rectangle 32"/>
          <p:cNvSpPr/>
          <p:nvPr/>
        </p:nvSpPr>
        <p:spPr>
          <a:xfrm>
            <a:off x="1045147" y="2699062"/>
            <a:ext cx="862158" cy="681263"/>
          </a:xfrm>
          <a:prstGeom prst="rect">
            <a:avLst/>
          </a:prstGeom>
          <a:solidFill>
            <a:schemeClr val="accent6">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t>
            </a:r>
            <a:r>
              <a:rPr lang="en-US" dirty="0"/>
              <a:t>1</a:t>
            </a:r>
          </a:p>
        </p:txBody>
      </p:sp>
      <p:cxnSp>
        <p:nvCxnSpPr>
          <p:cNvPr id="36" name="Straight Arrow Connector 35"/>
          <p:cNvCxnSpPr>
            <a:stCxn id="32" idx="2"/>
          </p:cNvCxnSpPr>
          <p:nvPr/>
        </p:nvCxnSpPr>
        <p:spPr>
          <a:xfrm>
            <a:off x="2491203"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495300"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
        <p:nvSpPr>
          <p:cNvPr id="39" name="Rectangle 38"/>
          <p:cNvSpPr/>
          <p:nvPr/>
        </p:nvSpPr>
        <p:spPr>
          <a:xfrm>
            <a:off x="7544606" y="2462063"/>
            <a:ext cx="1909257" cy="116954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APM Solution</a:t>
            </a:r>
          </a:p>
          <a:p>
            <a:pPr algn="ctr"/>
            <a:r>
              <a:rPr lang="en-US" dirty="0" smtClean="0"/>
              <a:t>(New Relic, </a:t>
            </a:r>
            <a:r>
              <a:rPr lang="en-US" dirty="0" err="1" smtClean="0"/>
              <a:t>etc</a:t>
            </a:r>
            <a:r>
              <a:rPr lang="en-US" dirty="0" smtClean="0"/>
              <a:t>)</a:t>
            </a:r>
            <a:endParaRPr lang="en-US" dirty="0"/>
          </a:p>
        </p:txBody>
      </p:sp>
      <p:sp>
        <p:nvSpPr>
          <p:cNvPr id="55" name="TextBox 54"/>
          <p:cNvSpPr txBox="1"/>
          <p:nvPr/>
        </p:nvSpPr>
        <p:spPr>
          <a:xfrm>
            <a:off x="4531839"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cxnSp>
        <p:nvCxnSpPr>
          <p:cNvPr id="30" name="Straight Arrow Connector 29"/>
          <p:cNvCxnSpPr/>
          <p:nvPr/>
        </p:nvCxnSpPr>
        <p:spPr>
          <a:xfrm flipH="1" flipV="1">
            <a:off x="6536116" y="3074446"/>
            <a:ext cx="1014978" cy="3571"/>
          </a:xfrm>
          <a:prstGeom prst="straightConnector1">
            <a:avLst/>
          </a:prstGeom>
          <a:noFill/>
          <a:ln w="28575">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TextBox 30"/>
          <p:cNvSpPr txBox="1"/>
          <p:nvPr/>
        </p:nvSpPr>
        <p:spPr>
          <a:xfrm>
            <a:off x="6799948" y="2692884"/>
            <a:ext cx="487313" cy="338554"/>
          </a:xfrm>
          <a:prstGeom prst="rect">
            <a:avLst/>
          </a:prstGeom>
          <a:noFill/>
        </p:spPr>
        <p:txBody>
          <a:bodyPr wrap="none" lIns="0" tIns="0" rIns="0" bIns="0" rtlCol="0">
            <a:spAutoFit/>
          </a:bodyPr>
          <a:lstStyle/>
          <a:p>
            <a:pPr algn="ctr"/>
            <a:r>
              <a:rPr lang="en-US" sz="1100" dirty="0">
                <a:solidFill>
                  <a:schemeClr val="accent2"/>
                </a:solidFill>
              </a:rPr>
              <a:t>E</a:t>
            </a:r>
            <a:r>
              <a:rPr lang="en-US" sz="1100" dirty="0" smtClean="0">
                <a:solidFill>
                  <a:schemeClr val="accent2"/>
                </a:solidFill>
              </a:rPr>
              <a:t>very X </a:t>
            </a:r>
          </a:p>
          <a:p>
            <a:pPr algn="ctr"/>
            <a:r>
              <a:rPr lang="en-US" sz="1100" dirty="0" smtClean="0">
                <a:solidFill>
                  <a:schemeClr val="accent2"/>
                </a:solidFill>
              </a:rPr>
              <a:t>seconds</a:t>
            </a:r>
          </a:p>
        </p:txBody>
      </p:sp>
      <p:sp>
        <p:nvSpPr>
          <p:cNvPr id="22" name="TextBox 21"/>
          <p:cNvSpPr txBox="1"/>
          <p:nvPr/>
        </p:nvSpPr>
        <p:spPr>
          <a:xfrm>
            <a:off x="6662262" y="4473820"/>
            <a:ext cx="931345" cy="184666"/>
          </a:xfrm>
          <a:prstGeom prst="rect">
            <a:avLst/>
          </a:prstGeom>
          <a:noFill/>
        </p:spPr>
        <p:txBody>
          <a:bodyPr wrap="none" lIns="0" tIns="0" rIns="0" bIns="0" rtlCol="0">
            <a:spAutoFit/>
          </a:bodyPr>
          <a:lstStyle/>
          <a:p>
            <a:r>
              <a:rPr lang="en-US" sz="1200" dirty="0" smtClean="0">
                <a:solidFill>
                  <a:schemeClr val="accent2"/>
                </a:solidFill>
              </a:rPr>
              <a:t>Query success</a:t>
            </a:r>
          </a:p>
        </p:txBody>
      </p:sp>
    </p:spTree>
    <p:extLst>
      <p:ext uri="{BB962C8B-B14F-4D97-AF65-F5344CB8AC3E}">
        <p14:creationId xmlns:p14="http://schemas.microsoft.com/office/powerpoint/2010/main" val="1044975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21708"/>
            <a:ext cx="11201400" cy="914400"/>
          </a:xfrm>
        </p:spPr>
        <p:txBody>
          <a:bodyPr/>
          <a:lstStyle/>
          <a:p>
            <a:r>
              <a:rPr lang="en-US" dirty="0" smtClean="0"/>
              <a:t>Who am I?</a:t>
            </a:r>
            <a:endParaRPr lang="en-US" dirty="0"/>
          </a:p>
        </p:txBody>
      </p:sp>
      <p:sp>
        <p:nvSpPr>
          <p:cNvPr id="3" name="Content Placeholder 2"/>
          <p:cNvSpPr>
            <a:spLocks noGrp="1"/>
          </p:cNvSpPr>
          <p:nvPr>
            <p:ph sz="quarter" idx="13"/>
          </p:nvPr>
        </p:nvSpPr>
        <p:spPr>
          <a:xfrm>
            <a:off x="6510831" y="2142403"/>
            <a:ext cx="5546271" cy="4290059"/>
          </a:xfrm>
        </p:spPr>
        <p:txBody>
          <a:bodyPr/>
          <a:lstStyle/>
          <a:p>
            <a:pPr algn="ctr"/>
            <a:r>
              <a:rPr lang="en-US" sz="2400" dirty="0" smtClean="0"/>
              <a:t>Climbing + Mountaineering</a:t>
            </a:r>
          </a:p>
        </p:txBody>
      </p:sp>
      <p:sp>
        <p:nvSpPr>
          <p:cNvPr id="4" name="Slide Number Placeholder 3"/>
          <p:cNvSpPr>
            <a:spLocks noGrp="1"/>
          </p:cNvSpPr>
          <p:nvPr>
            <p:ph type="sldNum" sz="quarter" idx="4"/>
          </p:nvPr>
        </p:nvSpPr>
        <p:spPr/>
        <p:txBody>
          <a:bodyPr/>
          <a:lstStyle/>
          <a:p>
            <a:fld id="{00E6A5BD-C011-4A45-AA3A-201790FB7F2B}" type="slidenum">
              <a:rPr lang="en-CA" smtClean="0"/>
              <a:pPr/>
              <a:t>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8" name="Content Placeholder 2"/>
          <p:cNvSpPr txBox="1">
            <a:spLocks/>
          </p:cNvSpPr>
          <p:nvPr/>
        </p:nvSpPr>
        <p:spPr>
          <a:xfrm>
            <a:off x="1819086" y="1945481"/>
            <a:ext cx="4520292" cy="4486981"/>
          </a:xfrm>
          <a:prstGeom prst="rect">
            <a:avLst/>
          </a:prstGeom>
        </p:spPr>
        <p:txBody>
          <a:bodyPr vert="horz" lIns="0" tIns="0" rIns="0" bIns="0" rtlCol="0">
            <a:noAutofit/>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r>
              <a:rPr lang="en-US" sz="2000" dirty="0" smtClean="0"/>
              <a:t>GE Digital - Platform Cloud Engineering</a:t>
            </a:r>
          </a:p>
          <a:p>
            <a:r>
              <a:rPr lang="en-US" sz="2000" dirty="0" smtClean="0"/>
              <a:t>Sr. Software Engineer</a:t>
            </a:r>
            <a:br>
              <a:rPr lang="en-US" sz="2000" dirty="0" smtClean="0"/>
            </a:br>
            <a:endParaRPr lang="en-US" sz="2000" dirty="0" smtClean="0"/>
          </a:p>
          <a:p>
            <a:r>
              <a:rPr lang="en-US" sz="2000" dirty="0" smtClean="0"/>
              <a:t>San Francisco, CA</a:t>
            </a:r>
          </a:p>
          <a:p>
            <a:endParaRPr lang="en-US" sz="2000" dirty="0" smtClean="0"/>
          </a:p>
          <a:p>
            <a:r>
              <a:rPr lang="en-US" sz="2000" dirty="0" smtClean="0"/>
              <a:t>GE Go User Group </a:t>
            </a:r>
            <a:endParaRPr lang="en-US" sz="2000" dirty="0"/>
          </a:p>
          <a:p>
            <a:r>
              <a:rPr lang="en-US" sz="2000" dirty="0" smtClean="0"/>
              <a:t>Founder &amp; Organizer</a:t>
            </a:r>
          </a:p>
          <a:p>
            <a:endParaRPr lang="en-US" sz="2000" dirty="0" smtClean="0"/>
          </a:p>
          <a:p>
            <a:r>
              <a:rPr lang="en-US" sz="2000" dirty="0" smtClean="0"/>
              <a:t>@</a:t>
            </a:r>
            <a:r>
              <a:rPr lang="en-US" sz="2000" dirty="0" err="1" smtClean="0"/>
              <a:t>ggriffiths</a:t>
            </a:r>
            <a:endParaRPr lang="en-US" sz="2000" dirty="0" smtClean="0"/>
          </a:p>
          <a:p>
            <a:r>
              <a:rPr lang="en-US" sz="2000" dirty="0" smtClean="0"/>
              <a:t>@</a:t>
            </a:r>
            <a:r>
              <a:rPr lang="en-US" sz="2000" dirty="0" err="1" smtClean="0"/>
              <a:t>griffithsgrant</a:t>
            </a:r>
            <a:endParaRPr lang="en-US" sz="2000" dirty="0" smtClean="0"/>
          </a:p>
          <a:p>
            <a:pPr marL="457200" indent="-457200">
              <a:buFont typeface="Arial" charset="0"/>
              <a:buChar char="•"/>
            </a:pPr>
            <a:endParaRPr lang="en-US" sz="2000" dirty="0" smtClean="0"/>
          </a:p>
        </p:txBody>
      </p:sp>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96529" y="2628684"/>
            <a:ext cx="3102429" cy="3209028"/>
          </a:xfrm>
          <a:prstGeom prst="rect">
            <a:avLst/>
          </a:prstGeom>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30778" y="5303868"/>
            <a:ext cx="343038" cy="350833"/>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2271" y="5795730"/>
            <a:ext cx="309703" cy="252202"/>
          </a:xfrm>
          <a:prstGeom prst="rect">
            <a:avLst/>
          </a:prstGeom>
        </p:spPr>
      </p:pic>
      <p:pic>
        <p:nvPicPr>
          <p:cNvPr id="5" name="Picture 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498958" y="2628684"/>
            <a:ext cx="2558144" cy="3209028"/>
          </a:xfrm>
          <a:prstGeom prst="rect">
            <a:avLst/>
          </a:prstGeom>
        </p:spPr>
      </p:pic>
      <p:pic>
        <p:nvPicPr>
          <p:cNvPr id="29" name="Picture 2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05622" y="4090514"/>
            <a:ext cx="371577" cy="507047"/>
          </a:xfrm>
          <a:prstGeom prst="rect">
            <a:avLst/>
          </a:prstGeom>
        </p:spPr>
      </p:pic>
      <p:pic>
        <p:nvPicPr>
          <p:cNvPr id="31" name="Picture 3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8437" y="2986764"/>
            <a:ext cx="549196" cy="549196"/>
          </a:xfrm>
          <a:prstGeom prst="rect">
            <a:avLst/>
          </a:prstGeom>
        </p:spPr>
      </p:pic>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89007" y="2001144"/>
            <a:ext cx="558626" cy="558626"/>
          </a:xfrm>
          <a:prstGeom prst="rect">
            <a:avLst/>
          </a:prstGeom>
        </p:spPr>
      </p:pic>
    </p:spTree>
    <p:extLst>
      <p:ext uri="{BB962C8B-B14F-4D97-AF65-F5344CB8AC3E}">
        <p14:creationId xmlns:p14="http://schemas.microsoft.com/office/powerpoint/2010/main" val="14791150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queries DB</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20</a:t>
            </a:fld>
            <a:endParaRPr lang="en-CA" dirty="0"/>
          </a:p>
        </p:txBody>
      </p:sp>
      <p:sp>
        <p:nvSpPr>
          <p:cNvPr id="8" name="TextBox 7"/>
          <p:cNvSpPr txBox="1"/>
          <p:nvPr/>
        </p:nvSpPr>
        <p:spPr>
          <a:xfrm>
            <a:off x="4769612" y="3483605"/>
            <a:ext cx="65" cy="276999"/>
          </a:xfrm>
          <a:prstGeom prst="rect">
            <a:avLst/>
          </a:prstGeom>
          <a:noFill/>
        </p:spPr>
        <p:txBody>
          <a:bodyPr wrap="none" lIns="0" tIns="0" rIns="0" bIns="0" rtlCol="0">
            <a:spAutoFit/>
          </a:bodyPr>
          <a:lstStyle/>
          <a:p>
            <a:endParaRPr lang="en-US" dirty="0" smtClean="0">
              <a:solidFill>
                <a:schemeClr val="accent2"/>
              </a:solidFill>
            </a:endParaRPr>
          </a:p>
        </p:txBody>
      </p:sp>
      <p:sp>
        <p:nvSpPr>
          <p:cNvPr id="15" name="Rectangle 14"/>
          <p:cNvSpPr/>
          <p:nvPr/>
        </p:nvSpPr>
        <p:spPr>
          <a:xfrm>
            <a:off x="985344" y="4324315"/>
            <a:ext cx="5544284" cy="78846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API</a:t>
            </a:r>
            <a:endParaRPr lang="en-US" dirty="0"/>
          </a:p>
        </p:txBody>
      </p:sp>
      <p:sp>
        <p:nvSpPr>
          <p:cNvPr id="44" name="Rectangle 43"/>
          <p:cNvSpPr/>
          <p:nvPr/>
        </p:nvSpPr>
        <p:spPr>
          <a:xfrm>
            <a:off x="4488992" y="2702634"/>
            <a:ext cx="2040636" cy="681263"/>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Probe</a:t>
            </a:r>
            <a:endParaRPr lang="en-US" dirty="0"/>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5" name="Can 34"/>
          <p:cNvSpPr/>
          <p:nvPr/>
        </p:nvSpPr>
        <p:spPr>
          <a:xfrm>
            <a:off x="7702197" y="4042458"/>
            <a:ext cx="1594074" cy="1352174"/>
          </a:xfrm>
          <a:prstGeom prst="ca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PostgreSQL</a:t>
            </a:r>
            <a:endParaRPr lang="en-US" dirty="0">
              <a:solidFill>
                <a:schemeClr val="bg1"/>
              </a:solidFill>
            </a:endParaRPr>
          </a:p>
        </p:txBody>
      </p:sp>
      <p:cxnSp>
        <p:nvCxnSpPr>
          <p:cNvPr id="40" name="Straight Arrow Connector 39"/>
          <p:cNvCxnSpPr>
            <a:stCxn id="15" idx="3"/>
            <a:endCxn id="35" idx="2"/>
          </p:cNvCxnSpPr>
          <p:nvPr/>
        </p:nvCxnSpPr>
        <p:spPr>
          <a:xfrm>
            <a:off x="6529628" y="4718545"/>
            <a:ext cx="1172569" cy="0"/>
          </a:xfrm>
          <a:prstGeom prst="straightConnector1">
            <a:avLst/>
          </a:prstGeom>
          <a:noFill/>
          <a:ln w="28575">
            <a:solidFill>
              <a:srgbClr val="FF0000"/>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Rectangle 55"/>
          <p:cNvSpPr/>
          <p:nvPr/>
        </p:nvSpPr>
        <p:spPr>
          <a:xfrm>
            <a:off x="3080442" y="2706206"/>
            <a:ext cx="862158" cy="681263"/>
          </a:xfrm>
          <a:prstGeom prst="rect">
            <a:avLst/>
          </a:prstGeom>
          <a:solidFill>
            <a:schemeClr val="accent6">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n</a:t>
            </a:r>
            <a:endParaRPr lang="en-US" dirty="0"/>
          </a:p>
        </p:txBody>
      </p:sp>
      <p:cxnSp>
        <p:nvCxnSpPr>
          <p:cNvPr id="11" name="Straight Arrow Connector 10"/>
          <p:cNvCxnSpPr>
            <a:stCxn id="33" idx="2"/>
          </p:cNvCxnSpPr>
          <p:nvPr/>
        </p:nvCxnSpPr>
        <p:spPr>
          <a:xfrm flipH="1">
            <a:off x="1470886" y="3380325"/>
            <a:ext cx="5340" cy="972835"/>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56" idx="2"/>
          </p:cNvCxnSpPr>
          <p:nvPr/>
        </p:nvCxnSpPr>
        <p:spPr>
          <a:xfrm>
            <a:off x="3511521"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p:cNvCxnSpPr/>
          <p:nvPr/>
        </p:nvCxnSpPr>
        <p:spPr>
          <a:xfrm flipH="1">
            <a:off x="5509310" y="3387469"/>
            <a:ext cx="3882" cy="94041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060124" y="2706206"/>
            <a:ext cx="862158" cy="681263"/>
          </a:xfrm>
          <a:prstGeom prst="rect">
            <a:avLst/>
          </a:prstGeom>
          <a:solidFill>
            <a:schemeClr val="accent6">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2</a:t>
            </a:r>
            <a:endParaRPr lang="en-US" dirty="0"/>
          </a:p>
        </p:txBody>
      </p:sp>
      <p:sp>
        <p:nvSpPr>
          <p:cNvPr id="33" name="Rectangle 32"/>
          <p:cNvSpPr/>
          <p:nvPr/>
        </p:nvSpPr>
        <p:spPr>
          <a:xfrm>
            <a:off x="1045147" y="2699062"/>
            <a:ext cx="862158" cy="681263"/>
          </a:xfrm>
          <a:prstGeom prst="rect">
            <a:avLst/>
          </a:prstGeom>
          <a:solidFill>
            <a:schemeClr val="accent6">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t>
            </a:r>
            <a:r>
              <a:rPr lang="en-US" dirty="0"/>
              <a:t>1</a:t>
            </a:r>
          </a:p>
        </p:txBody>
      </p:sp>
      <p:cxnSp>
        <p:nvCxnSpPr>
          <p:cNvPr id="36" name="Straight Arrow Connector 35"/>
          <p:cNvCxnSpPr>
            <a:stCxn id="32" idx="2"/>
          </p:cNvCxnSpPr>
          <p:nvPr/>
        </p:nvCxnSpPr>
        <p:spPr>
          <a:xfrm>
            <a:off x="2491203"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495300"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
        <p:nvSpPr>
          <p:cNvPr id="45" name="TextBox 44"/>
          <p:cNvSpPr txBox="1"/>
          <p:nvPr/>
        </p:nvSpPr>
        <p:spPr>
          <a:xfrm>
            <a:off x="6926920" y="4317472"/>
            <a:ext cx="426399" cy="369332"/>
          </a:xfrm>
          <a:prstGeom prst="rect">
            <a:avLst/>
          </a:prstGeom>
          <a:noFill/>
        </p:spPr>
        <p:txBody>
          <a:bodyPr wrap="none" lIns="0" tIns="0" rIns="0" bIns="0" rtlCol="0">
            <a:spAutoFit/>
          </a:bodyPr>
          <a:lstStyle/>
          <a:p>
            <a:r>
              <a:rPr lang="en-US" sz="1200" dirty="0" smtClean="0">
                <a:solidFill>
                  <a:srgbClr val="FF0000"/>
                </a:solidFill>
              </a:rPr>
              <a:t>Query </a:t>
            </a:r>
          </a:p>
          <a:p>
            <a:r>
              <a:rPr lang="en-US" sz="1200" dirty="0" smtClean="0">
                <a:solidFill>
                  <a:srgbClr val="FF0000"/>
                </a:solidFill>
              </a:rPr>
              <a:t>Failed</a:t>
            </a:r>
          </a:p>
        </p:txBody>
      </p:sp>
      <p:sp>
        <p:nvSpPr>
          <p:cNvPr id="39" name="Rectangle 38"/>
          <p:cNvSpPr/>
          <p:nvPr/>
        </p:nvSpPr>
        <p:spPr>
          <a:xfrm>
            <a:off x="7544606" y="2462063"/>
            <a:ext cx="1909257" cy="116954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APM Solution</a:t>
            </a:r>
          </a:p>
          <a:p>
            <a:pPr algn="ctr"/>
            <a:r>
              <a:rPr lang="en-US" dirty="0" smtClean="0"/>
              <a:t>(New Relic, </a:t>
            </a:r>
            <a:r>
              <a:rPr lang="en-US" dirty="0" err="1" smtClean="0"/>
              <a:t>etc</a:t>
            </a:r>
            <a:r>
              <a:rPr lang="en-US" dirty="0" smtClean="0"/>
              <a:t>)</a:t>
            </a:r>
            <a:endParaRPr lang="en-US" dirty="0"/>
          </a:p>
        </p:txBody>
      </p:sp>
      <p:sp>
        <p:nvSpPr>
          <p:cNvPr id="55" name="TextBox 54"/>
          <p:cNvSpPr txBox="1"/>
          <p:nvPr/>
        </p:nvSpPr>
        <p:spPr>
          <a:xfrm>
            <a:off x="4531839"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
        <p:nvSpPr>
          <p:cNvPr id="29" name="Oval 28"/>
          <p:cNvSpPr/>
          <p:nvPr/>
        </p:nvSpPr>
        <p:spPr>
          <a:xfrm>
            <a:off x="6636165" y="4144347"/>
            <a:ext cx="959495" cy="7221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0" name="Straight Arrow Connector 29"/>
          <p:cNvCxnSpPr/>
          <p:nvPr/>
        </p:nvCxnSpPr>
        <p:spPr>
          <a:xfrm flipH="1" flipV="1">
            <a:off x="6536116" y="3074446"/>
            <a:ext cx="1014978" cy="3571"/>
          </a:xfrm>
          <a:prstGeom prst="straightConnector1">
            <a:avLst/>
          </a:prstGeom>
          <a:noFill/>
          <a:ln w="28575">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TextBox 30"/>
          <p:cNvSpPr txBox="1"/>
          <p:nvPr/>
        </p:nvSpPr>
        <p:spPr>
          <a:xfrm>
            <a:off x="6799948" y="2692884"/>
            <a:ext cx="487313" cy="338554"/>
          </a:xfrm>
          <a:prstGeom prst="rect">
            <a:avLst/>
          </a:prstGeom>
          <a:noFill/>
        </p:spPr>
        <p:txBody>
          <a:bodyPr wrap="none" lIns="0" tIns="0" rIns="0" bIns="0" rtlCol="0">
            <a:spAutoFit/>
          </a:bodyPr>
          <a:lstStyle/>
          <a:p>
            <a:pPr algn="ctr"/>
            <a:r>
              <a:rPr lang="en-US" sz="1100" dirty="0">
                <a:solidFill>
                  <a:schemeClr val="accent2"/>
                </a:solidFill>
              </a:rPr>
              <a:t>E</a:t>
            </a:r>
            <a:r>
              <a:rPr lang="en-US" sz="1100" dirty="0" smtClean="0">
                <a:solidFill>
                  <a:schemeClr val="accent2"/>
                </a:solidFill>
              </a:rPr>
              <a:t>very X </a:t>
            </a:r>
          </a:p>
          <a:p>
            <a:pPr algn="ctr"/>
            <a:r>
              <a:rPr lang="en-US" sz="1100" dirty="0" smtClean="0">
                <a:solidFill>
                  <a:schemeClr val="accent2"/>
                </a:solidFill>
              </a:rPr>
              <a:t>seconds</a:t>
            </a:r>
          </a:p>
        </p:txBody>
      </p:sp>
    </p:spTree>
    <p:extLst>
      <p:ext uri="{BB962C8B-B14F-4D97-AF65-F5344CB8AC3E}">
        <p14:creationId xmlns:p14="http://schemas.microsoft.com/office/powerpoint/2010/main" val="11496163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Probe returns 500</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21</a:t>
            </a:fld>
            <a:endParaRPr lang="en-CA" dirty="0"/>
          </a:p>
        </p:txBody>
      </p:sp>
      <p:sp>
        <p:nvSpPr>
          <p:cNvPr id="8" name="TextBox 7"/>
          <p:cNvSpPr txBox="1"/>
          <p:nvPr/>
        </p:nvSpPr>
        <p:spPr>
          <a:xfrm>
            <a:off x="4769612" y="3483605"/>
            <a:ext cx="65" cy="276999"/>
          </a:xfrm>
          <a:prstGeom prst="rect">
            <a:avLst/>
          </a:prstGeom>
          <a:noFill/>
        </p:spPr>
        <p:txBody>
          <a:bodyPr wrap="none" lIns="0" tIns="0" rIns="0" bIns="0" rtlCol="0">
            <a:spAutoFit/>
          </a:bodyPr>
          <a:lstStyle/>
          <a:p>
            <a:endParaRPr lang="en-US" dirty="0" smtClean="0">
              <a:solidFill>
                <a:schemeClr val="accent2"/>
              </a:solidFill>
            </a:endParaRPr>
          </a:p>
        </p:txBody>
      </p:sp>
      <p:sp>
        <p:nvSpPr>
          <p:cNvPr id="15" name="Rectangle 14"/>
          <p:cNvSpPr/>
          <p:nvPr/>
        </p:nvSpPr>
        <p:spPr>
          <a:xfrm>
            <a:off x="985344" y="4324315"/>
            <a:ext cx="5544284" cy="78846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API</a:t>
            </a:r>
            <a:endParaRPr lang="en-US" dirty="0"/>
          </a:p>
        </p:txBody>
      </p:sp>
      <p:sp>
        <p:nvSpPr>
          <p:cNvPr id="44" name="Rectangle 43"/>
          <p:cNvSpPr/>
          <p:nvPr/>
        </p:nvSpPr>
        <p:spPr>
          <a:xfrm>
            <a:off x="4488992" y="2702634"/>
            <a:ext cx="2040636" cy="68126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Probe</a:t>
            </a:r>
            <a:endParaRPr lang="en-US" dirty="0"/>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5" name="Can 34"/>
          <p:cNvSpPr/>
          <p:nvPr/>
        </p:nvSpPr>
        <p:spPr>
          <a:xfrm>
            <a:off x="7702197" y="4042458"/>
            <a:ext cx="1594074" cy="1352174"/>
          </a:xfrm>
          <a:prstGeom prst="ca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PostgreSQL</a:t>
            </a:r>
            <a:endParaRPr lang="en-US" dirty="0">
              <a:solidFill>
                <a:schemeClr val="bg1"/>
              </a:solidFill>
            </a:endParaRPr>
          </a:p>
        </p:txBody>
      </p:sp>
      <p:cxnSp>
        <p:nvCxnSpPr>
          <p:cNvPr id="40" name="Straight Arrow Connector 39"/>
          <p:cNvCxnSpPr>
            <a:stCxn id="15" idx="3"/>
            <a:endCxn id="35" idx="2"/>
          </p:cNvCxnSpPr>
          <p:nvPr/>
        </p:nvCxnSpPr>
        <p:spPr>
          <a:xfrm>
            <a:off x="6529628" y="4718545"/>
            <a:ext cx="1172569"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Rectangle 55"/>
          <p:cNvSpPr/>
          <p:nvPr/>
        </p:nvSpPr>
        <p:spPr>
          <a:xfrm>
            <a:off x="3080442" y="2706206"/>
            <a:ext cx="862158" cy="681263"/>
          </a:xfrm>
          <a:prstGeom prst="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n</a:t>
            </a:r>
            <a:endParaRPr lang="en-US" dirty="0"/>
          </a:p>
        </p:txBody>
      </p:sp>
      <p:cxnSp>
        <p:nvCxnSpPr>
          <p:cNvPr id="11" name="Straight Arrow Connector 10"/>
          <p:cNvCxnSpPr>
            <a:stCxn id="33" idx="2"/>
          </p:cNvCxnSpPr>
          <p:nvPr/>
        </p:nvCxnSpPr>
        <p:spPr>
          <a:xfrm flipH="1">
            <a:off x="1470886" y="3380325"/>
            <a:ext cx="5340" cy="972835"/>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56" idx="2"/>
          </p:cNvCxnSpPr>
          <p:nvPr/>
        </p:nvCxnSpPr>
        <p:spPr>
          <a:xfrm>
            <a:off x="3511521"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p:cNvCxnSpPr/>
          <p:nvPr/>
        </p:nvCxnSpPr>
        <p:spPr>
          <a:xfrm flipH="1">
            <a:off x="5509310" y="3387469"/>
            <a:ext cx="3882" cy="94041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060124" y="2706206"/>
            <a:ext cx="862158" cy="681263"/>
          </a:xfrm>
          <a:prstGeom prst="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2</a:t>
            </a:r>
            <a:endParaRPr lang="en-US" dirty="0"/>
          </a:p>
        </p:txBody>
      </p:sp>
      <p:sp>
        <p:nvSpPr>
          <p:cNvPr id="33" name="Rectangle 32"/>
          <p:cNvSpPr/>
          <p:nvPr/>
        </p:nvSpPr>
        <p:spPr>
          <a:xfrm>
            <a:off x="1045147" y="2699062"/>
            <a:ext cx="862158" cy="681263"/>
          </a:xfrm>
          <a:prstGeom prst="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t>
            </a:r>
            <a:r>
              <a:rPr lang="en-US" dirty="0"/>
              <a:t>1</a:t>
            </a:r>
          </a:p>
        </p:txBody>
      </p:sp>
      <p:cxnSp>
        <p:nvCxnSpPr>
          <p:cNvPr id="36" name="Straight Arrow Connector 35"/>
          <p:cNvCxnSpPr>
            <a:stCxn id="32" idx="2"/>
          </p:cNvCxnSpPr>
          <p:nvPr/>
        </p:nvCxnSpPr>
        <p:spPr>
          <a:xfrm>
            <a:off x="2491203"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495300"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
        <p:nvSpPr>
          <p:cNvPr id="45" name="TextBox 44"/>
          <p:cNvSpPr txBox="1"/>
          <p:nvPr/>
        </p:nvSpPr>
        <p:spPr>
          <a:xfrm>
            <a:off x="6926920" y="4317472"/>
            <a:ext cx="426399" cy="369332"/>
          </a:xfrm>
          <a:prstGeom prst="rect">
            <a:avLst/>
          </a:prstGeom>
          <a:noFill/>
        </p:spPr>
        <p:txBody>
          <a:bodyPr wrap="none" lIns="0" tIns="0" rIns="0" bIns="0" rtlCol="0">
            <a:spAutoFit/>
          </a:bodyPr>
          <a:lstStyle/>
          <a:p>
            <a:r>
              <a:rPr lang="en-US" sz="1200" dirty="0" smtClean="0">
                <a:solidFill>
                  <a:schemeClr val="accent2"/>
                </a:solidFill>
              </a:rPr>
              <a:t>Query </a:t>
            </a:r>
          </a:p>
          <a:p>
            <a:r>
              <a:rPr lang="en-US" sz="1200" dirty="0" smtClean="0">
                <a:solidFill>
                  <a:schemeClr val="accent2"/>
                </a:solidFill>
              </a:rPr>
              <a:t>Failed</a:t>
            </a:r>
          </a:p>
        </p:txBody>
      </p:sp>
      <p:sp>
        <p:nvSpPr>
          <p:cNvPr id="39" name="Rectangle 38"/>
          <p:cNvSpPr/>
          <p:nvPr/>
        </p:nvSpPr>
        <p:spPr>
          <a:xfrm>
            <a:off x="7544606" y="2462063"/>
            <a:ext cx="1909257" cy="116954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APM Solution</a:t>
            </a:r>
          </a:p>
          <a:p>
            <a:pPr algn="ctr"/>
            <a:r>
              <a:rPr lang="en-US" dirty="0" smtClean="0"/>
              <a:t>(New Relic, </a:t>
            </a:r>
            <a:r>
              <a:rPr lang="en-US" dirty="0" err="1" smtClean="0"/>
              <a:t>etc</a:t>
            </a:r>
            <a:r>
              <a:rPr lang="en-US" dirty="0" smtClean="0"/>
              <a:t>)</a:t>
            </a:r>
            <a:endParaRPr lang="en-US" dirty="0"/>
          </a:p>
        </p:txBody>
      </p:sp>
      <p:cxnSp>
        <p:nvCxnSpPr>
          <p:cNvPr id="46" name="Straight Arrow Connector 45"/>
          <p:cNvCxnSpPr>
            <a:stCxn id="44" idx="3"/>
            <a:endCxn id="39" idx="1"/>
          </p:cNvCxnSpPr>
          <p:nvPr/>
        </p:nvCxnSpPr>
        <p:spPr>
          <a:xfrm>
            <a:off x="6529628" y="3043266"/>
            <a:ext cx="1014978" cy="3571"/>
          </a:xfrm>
          <a:prstGeom prst="straightConnector1">
            <a:avLst/>
          </a:prstGeom>
          <a:noFill/>
          <a:ln w="28575">
            <a:solidFill>
              <a:srgbClr val="FF0000"/>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4" name="TextBox 53"/>
          <p:cNvSpPr txBox="1"/>
          <p:nvPr/>
        </p:nvSpPr>
        <p:spPr>
          <a:xfrm>
            <a:off x="6856407" y="2631250"/>
            <a:ext cx="439223" cy="369332"/>
          </a:xfrm>
          <a:prstGeom prst="rect">
            <a:avLst/>
          </a:prstGeom>
          <a:noFill/>
        </p:spPr>
        <p:txBody>
          <a:bodyPr wrap="none" lIns="0" tIns="0" rIns="0" bIns="0" rtlCol="0">
            <a:spAutoFit/>
          </a:bodyPr>
          <a:lstStyle/>
          <a:p>
            <a:r>
              <a:rPr lang="en-US" sz="1200" dirty="0" smtClean="0">
                <a:solidFill>
                  <a:srgbClr val="FF0000"/>
                </a:solidFill>
              </a:rPr>
              <a:t>Return</a:t>
            </a:r>
          </a:p>
          <a:p>
            <a:pPr algn="ctr"/>
            <a:r>
              <a:rPr lang="en-US" sz="1200" dirty="0" smtClean="0">
                <a:solidFill>
                  <a:srgbClr val="FF0000"/>
                </a:solidFill>
              </a:rPr>
              <a:t>500</a:t>
            </a:r>
          </a:p>
        </p:txBody>
      </p:sp>
      <p:sp>
        <p:nvSpPr>
          <p:cNvPr id="55" name="TextBox 54"/>
          <p:cNvSpPr txBox="1"/>
          <p:nvPr/>
        </p:nvSpPr>
        <p:spPr>
          <a:xfrm>
            <a:off x="4531839"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
        <p:nvSpPr>
          <p:cNvPr id="59" name="Oval 58"/>
          <p:cNvSpPr/>
          <p:nvPr/>
        </p:nvSpPr>
        <p:spPr>
          <a:xfrm>
            <a:off x="6685404" y="2462063"/>
            <a:ext cx="781231" cy="72970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4667988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engineer on PostgreSQL team</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22</a:t>
            </a:fld>
            <a:endParaRPr lang="en-CA" dirty="0"/>
          </a:p>
        </p:txBody>
      </p:sp>
      <p:sp>
        <p:nvSpPr>
          <p:cNvPr id="8" name="TextBox 7"/>
          <p:cNvSpPr txBox="1"/>
          <p:nvPr/>
        </p:nvSpPr>
        <p:spPr>
          <a:xfrm>
            <a:off x="4769612" y="3483605"/>
            <a:ext cx="65" cy="276999"/>
          </a:xfrm>
          <a:prstGeom prst="rect">
            <a:avLst/>
          </a:prstGeom>
          <a:noFill/>
        </p:spPr>
        <p:txBody>
          <a:bodyPr wrap="none" lIns="0" tIns="0" rIns="0" bIns="0" rtlCol="0">
            <a:spAutoFit/>
          </a:bodyPr>
          <a:lstStyle/>
          <a:p>
            <a:endParaRPr lang="en-US" dirty="0" smtClean="0">
              <a:solidFill>
                <a:schemeClr val="accent2"/>
              </a:solidFill>
            </a:endParaRPr>
          </a:p>
        </p:txBody>
      </p:sp>
      <p:sp>
        <p:nvSpPr>
          <p:cNvPr id="15" name="Rectangle 14"/>
          <p:cNvSpPr/>
          <p:nvPr/>
        </p:nvSpPr>
        <p:spPr>
          <a:xfrm>
            <a:off x="985344" y="4324315"/>
            <a:ext cx="5544284" cy="78846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API</a:t>
            </a:r>
            <a:endParaRPr lang="en-US" dirty="0"/>
          </a:p>
        </p:txBody>
      </p:sp>
      <p:sp>
        <p:nvSpPr>
          <p:cNvPr id="44" name="Rectangle 43"/>
          <p:cNvSpPr/>
          <p:nvPr/>
        </p:nvSpPr>
        <p:spPr>
          <a:xfrm>
            <a:off x="4488992" y="2702634"/>
            <a:ext cx="2040636" cy="68126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Probe</a:t>
            </a:r>
            <a:endParaRPr lang="en-US" dirty="0"/>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5" name="Can 34"/>
          <p:cNvSpPr/>
          <p:nvPr/>
        </p:nvSpPr>
        <p:spPr>
          <a:xfrm>
            <a:off x="7702197" y="4042458"/>
            <a:ext cx="1594074" cy="1352174"/>
          </a:xfrm>
          <a:prstGeom prst="ca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PostgreSQL</a:t>
            </a:r>
            <a:endParaRPr lang="en-US" dirty="0">
              <a:solidFill>
                <a:schemeClr val="bg1"/>
              </a:solidFill>
            </a:endParaRPr>
          </a:p>
        </p:txBody>
      </p:sp>
      <p:cxnSp>
        <p:nvCxnSpPr>
          <p:cNvPr id="40" name="Straight Arrow Connector 39"/>
          <p:cNvCxnSpPr>
            <a:stCxn id="15" idx="3"/>
            <a:endCxn id="35" idx="2"/>
          </p:cNvCxnSpPr>
          <p:nvPr/>
        </p:nvCxnSpPr>
        <p:spPr>
          <a:xfrm>
            <a:off x="6529628" y="4718545"/>
            <a:ext cx="1172569"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Rectangle 55"/>
          <p:cNvSpPr/>
          <p:nvPr/>
        </p:nvSpPr>
        <p:spPr>
          <a:xfrm>
            <a:off x="3080442" y="2706206"/>
            <a:ext cx="862158" cy="681263"/>
          </a:xfrm>
          <a:prstGeom prst="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n</a:t>
            </a:r>
            <a:endParaRPr lang="en-US" dirty="0"/>
          </a:p>
        </p:txBody>
      </p:sp>
      <p:cxnSp>
        <p:nvCxnSpPr>
          <p:cNvPr id="11" name="Straight Arrow Connector 10"/>
          <p:cNvCxnSpPr>
            <a:stCxn id="33" idx="2"/>
          </p:cNvCxnSpPr>
          <p:nvPr/>
        </p:nvCxnSpPr>
        <p:spPr>
          <a:xfrm flipH="1">
            <a:off x="1470886" y="3380325"/>
            <a:ext cx="5340" cy="972835"/>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56" idx="2"/>
          </p:cNvCxnSpPr>
          <p:nvPr/>
        </p:nvCxnSpPr>
        <p:spPr>
          <a:xfrm>
            <a:off x="3511521"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p:cNvCxnSpPr/>
          <p:nvPr/>
        </p:nvCxnSpPr>
        <p:spPr>
          <a:xfrm flipH="1">
            <a:off x="5509310" y="3387469"/>
            <a:ext cx="3882" cy="94041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060124" y="2706206"/>
            <a:ext cx="862158" cy="681263"/>
          </a:xfrm>
          <a:prstGeom prst="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2</a:t>
            </a:r>
            <a:endParaRPr lang="en-US" dirty="0"/>
          </a:p>
        </p:txBody>
      </p:sp>
      <p:sp>
        <p:nvSpPr>
          <p:cNvPr id="33" name="Rectangle 32"/>
          <p:cNvSpPr/>
          <p:nvPr/>
        </p:nvSpPr>
        <p:spPr>
          <a:xfrm>
            <a:off x="1045147" y="2699062"/>
            <a:ext cx="862158" cy="681263"/>
          </a:xfrm>
          <a:prstGeom prst="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t>
            </a:r>
            <a:r>
              <a:rPr lang="en-US" dirty="0"/>
              <a:t>1</a:t>
            </a:r>
          </a:p>
        </p:txBody>
      </p:sp>
      <p:cxnSp>
        <p:nvCxnSpPr>
          <p:cNvPr id="36" name="Straight Arrow Connector 35"/>
          <p:cNvCxnSpPr>
            <a:stCxn id="32" idx="2"/>
          </p:cNvCxnSpPr>
          <p:nvPr/>
        </p:nvCxnSpPr>
        <p:spPr>
          <a:xfrm>
            <a:off x="2491203"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495300"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
        <p:nvSpPr>
          <p:cNvPr id="45" name="TextBox 44"/>
          <p:cNvSpPr txBox="1"/>
          <p:nvPr/>
        </p:nvSpPr>
        <p:spPr>
          <a:xfrm>
            <a:off x="6926920" y="4317472"/>
            <a:ext cx="426399" cy="369332"/>
          </a:xfrm>
          <a:prstGeom prst="rect">
            <a:avLst/>
          </a:prstGeom>
          <a:noFill/>
        </p:spPr>
        <p:txBody>
          <a:bodyPr wrap="none" lIns="0" tIns="0" rIns="0" bIns="0" rtlCol="0">
            <a:spAutoFit/>
          </a:bodyPr>
          <a:lstStyle/>
          <a:p>
            <a:r>
              <a:rPr lang="en-US" sz="1200" dirty="0" smtClean="0">
                <a:solidFill>
                  <a:schemeClr val="accent2"/>
                </a:solidFill>
              </a:rPr>
              <a:t>Query </a:t>
            </a:r>
          </a:p>
          <a:p>
            <a:r>
              <a:rPr lang="en-US" sz="1200" dirty="0" smtClean="0">
                <a:solidFill>
                  <a:schemeClr val="accent2"/>
                </a:solidFill>
              </a:rPr>
              <a:t>Failed</a:t>
            </a:r>
          </a:p>
        </p:txBody>
      </p:sp>
      <p:sp>
        <p:nvSpPr>
          <p:cNvPr id="39" name="Rectangle 38"/>
          <p:cNvSpPr/>
          <p:nvPr/>
        </p:nvSpPr>
        <p:spPr>
          <a:xfrm>
            <a:off x="7544606" y="2462063"/>
            <a:ext cx="1909257" cy="116954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APM Solution</a:t>
            </a:r>
          </a:p>
          <a:p>
            <a:pPr algn="ctr"/>
            <a:r>
              <a:rPr lang="en-US" dirty="0" smtClean="0"/>
              <a:t>(New Relic, </a:t>
            </a:r>
            <a:r>
              <a:rPr lang="en-US" dirty="0" err="1" smtClean="0"/>
              <a:t>etc</a:t>
            </a:r>
            <a:r>
              <a:rPr lang="en-US" dirty="0" smtClean="0"/>
              <a:t>)</a:t>
            </a:r>
            <a:endParaRPr lang="en-US" dirty="0"/>
          </a:p>
        </p:txBody>
      </p:sp>
      <p:cxnSp>
        <p:nvCxnSpPr>
          <p:cNvPr id="46" name="Straight Arrow Connector 45"/>
          <p:cNvCxnSpPr>
            <a:stCxn id="44" idx="3"/>
            <a:endCxn id="39" idx="1"/>
          </p:cNvCxnSpPr>
          <p:nvPr/>
        </p:nvCxnSpPr>
        <p:spPr>
          <a:xfrm>
            <a:off x="6529628" y="3043266"/>
            <a:ext cx="1014978" cy="3571"/>
          </a:xfrm>
          <a:prstGeom prst="straightConnector1">
            <a:avLst/>
          </a:prstGeom>
          <a:noFill/>
          <a:ln w="28575">
            <a:solidFill>
              <a:srgbClr val="FF0000"/>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4" name="TextBox 53"/>
          <p:cNvSpPr txBox="1"/>
          <p:nvPr/>
        </p:nvSpPr>
        <p:spPr>
          <a:xfrm>
            <a:off x="6856407" y="2631250"/>
            <a:ext cx="439223" cy="369332"/>
          </a:xfrm>
          <a:prstGeom prst="rect">
            <a:avLst/>
          </a:prstGeom>
          <a:noFill/>
        </p:spPr>
        <p:txBody>
          <a:bodyPr wrap="none" lIns="0" tIns="0" rIns="0" bIns="0" rtlCol="0">
            <a:spAutoFit/>
          </a:bodyPr>
          <a:lstStyle/>
          <a:p>
            <a:r>
              <a:rPr lang="en-US" sz="1200" dirty="0" smtClean="0">
                <a:solidFill>
                  <a:srgbClr val="FF0000"/>
                </a:solidFill>
              </a:rPr>
              <a:t>Return</a:t>
            </a:r>
          </a:p>
          <a:p>
            <a:pPr algn="ctr"/>
            <a:r>
              <a:rPr lang="en-US" sz="1200" dirty="0" smtClean="0">
                <a:solidFill>
                  <a:srgbClr val="FF0000"/>
                </a:solidFill>
              </a:rPr>
              <a:t>500</a:t>
            </a:r>
          </a:p>
        </p:txBody>
      </p:sp>
      <p:sp>
        <p:nvSpPr>
          <p:cNvPr id="55" name="TextBox 54"/>
          <p:cNvSpPr txBox="1"/>
          <p:nvPr/>
        </p:nvSpPr>
        <p:spPr>
          <a:xfrm>
            <a:off x="4531839"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
        <p:nvSpPr>
          <p:cNvPr id="59" name="Oval 58"/>
          <p:cNvSpPr/>
          <p:nvPr/>
        </p:nvSpPr>
        <p:spPr>
          <a:xfrm>
            <a:off x="6685404" y="2462063"/>
            <a:ext cx="781231" cy="72970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 name="Straight Arrow Connector 4"/>
          <p:cNvCxnSpPr>
            <a:stCxn id="39" idx="3"/>
          </p:cNvCxnSpPr>
          <p:nvPr/>
        </p:nvCxnSpPr>
        <p:spPr>
          <a:xfrm flipV="1">
            <a:off x="9453863" y="3039693"/>
            <a:ext cx="1308082" cy="714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 name="TextBox 5"/>
          <p:cNvSpPr txBox="1"/>
          <p:nvPr/>
        </p:nvSpPr>
        <p:spPr>
          <a:xfrm>
            <a:off x="9690809" y="2631250"/>
            <a:ext cx="881653" cy="369332"/>
          </a:xfrm>
          <a:prstGeom prst="rect">
            <a:avLst/>
          </a:prstGeom>
          <a:noFill/>
        </p:spPr>
        <p:txBody>
          <a:bodyPr wrap="none" lIns="0" tIns="0" rIns="0" bIns="0" rtlCol="0">
            <a:spAutoFit/>
          </a:bodyPr>
          <a:lstStyle/>
          <a:p>
            <a:pPr algn="ctr"/>
            <a:r>
              <a:rPr lang="en-US" sz="1200" dirty="0" smtClean="0">
                <a:solidFill>
                  <a:schemeClr val="accent2"/>
                </a:solidFill>
              </a:rPr>
              <a:t>Page sleeping</a:t>
            </a:r>
          </a:p>
          <a:p>
            <a:pPr algn="ctr"/>
            <a:r>
              <a:rPr lang="en-US" sz="1200" dirty="0" smtClean="0">
                <a:solidFill>
                  <a:schemeClr val="accent2"/>
                </a:solidFill>
              </a:rPr>
              <a:t>Engineer</a:t>
            </a:r>
          </a:p>
        </p:txBody>
      </p:sp>
      <p:sp>
        <p:nvSpPr>
          <p:cNvPr id="10" name="Oval 9"/>
          <p:cNvSpPr/>
          <p:nvPr/>
        </p:nvSpPr>
        <p:spPr>
          <a:xfrm flipH="1" flipV="1">
            <a:off x="11048121" y="2576691"/>
            <a:ext cx="274832" cy="28217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0" idx="0"/>
          </p:cNvCxnSpPr>
          <p:nvPr/>
        </p:nvCxnSpPr>
        <p:spPr>
          <a:xfrm>
            <a:off x="11185537" y="2858861"/>
            <a:ext cx="0" cy="441001"/>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p:nvPr/>
        </p:nvCxnSpPr>
        <p:spPr>
          <a:xfrm>
            <a:off x="11185537" y="3279551"/>
            <a:ext cx="152400" cy="191511"/>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flipV="1">
            <a:off x="11048121" y="3287427"/>
            <a:ext cx="137747" cy="183635"/>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p:nvCxnSpPr>
        <p:spPr>
          <a:xfrm>
            <a:off x="10971420" y="3015587"/>
            <a:ext cx="429503" cy="0"/>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3" name="TextBox 2"/>
          <p:cNvSpPr txBox="1"/>
          <p:nvPr/>
        </p:nvSpPr>
        <p:spPr>
          <a:xfrm>
            <a:off x="11451970" y="2207359"/>
            <a:ext cx="556254" cy="369332"/>
          </a:xfrm>
          <a:prstGeom prst="rect">
            <a:avLst/>
          </a:prstGeom>
          <a:noFill/>
        </p:spPr>
        <p:txBody>
          <a:bodyPr wrap="square" lIns="0" tIns="0" rIns="0" bIns="0" rtlCol="0">
            <a:spAutoFit/>
          </a:bodyPr>
          <a:lstStyle/>
          <a:p>
            <a:r>
              <a:rPr lang="en-US" dirty="0" err="1" smtClean="0">
                <a:solidFill>
                  <a:schemeClr val="accent2"/>
                </a:solidFill>
              </a:rPr>
              <a:t>zZ</a:t>
            </a:r>
            <a:r>
              <a:rPr lang="en-US" sz="2400" dirty="0" err="1" smtClean="0">
                <a:solidFill>
                  <a:schemeClr val="accent2"/>
                </a:solidFill>
              </a:rPr>
              <a:t>Z</a:t>
            </a:r>
            <a:endParaRPr lang="en-US" dirty="0" smtClean="0">
              <a:solidFill>
                <a:schemeClr val="accent2"/>
              </a:solidFill>
            </a:endParaRPr>
          </a:p>
        </p:txBody>
      </p:sp>
    </p:spTree>
    <p:extLst>
      <p:ext uri="{BB962C8B-B14F-4D97-AF65-F5344CB8AC3E}">
        <p14:creationId xmlns:p14="http://schemas.microsoft.com/office/powerpoint/2010/main" val="20659203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09833"/>
            <a:ext cx="11201400" cy="914400"/>
          </a:xfrm>
        </p:spPr>
        <p:txBody>
          <a:bodyPr/>
          <a:lstStyle/>
          <a:p>
            <a:r>
              <a:rPr lang="en-US" dirty="0"/>
              <a:t>Monitoring a simple REST API </a:t>
            </a:r>
            <a:r>
              <a:rPr lang="mr-IN" dirty="0"/>
              <a:t>–</a:t>
            </a:r>
            <a:r>
              <a:rPr lang="en-US" dirty="0"/>
              <a:t> Problem fixed by engineer</a:t>
            </a:r>
          </a:p>
        </p:txBody>
      </p:sp>
      <p:sp>
        <p:nvSpPr>
          <p:cNvPr id="4" name="Slide Number Placeholder 3"/>
          <p:cNvSpPr>
            <a:spLocks noGrp="1"/>
          </p:cNvSpPr>
          <p:nvPr>
            <p:ph type="sldNum" sz="quarter" idx="4"/>
          </p:nvPr>
        </p:nvSpPr>
        <p:spPr/>
        <p:txBody>
          <a:bodyPr/>
          <a:lstStyle/>
          <a:p>
            <a:fld id="{00E6A5BD-C011-4A45-AA3A-201790FB7F2B}" type="slidenum">
              <a:rPr lang="en-CA" smtClean="0"/>
              <a:pPr/>
              <a:t>23</a:t>
            </a:fld>
            <a:endParaRPr lang="en-CA" dirty="0"/>
          </a:p>
        </p:txBody>
      </p:sp>
      <p:sp>
        <p:nvSpPr>
          <p:cNvPr id="8" name="TextBox 7"/>
          <p:cNvSpPr txBox="1"/>
          <p:nvPr/>
        </p:nvSpPr>
        <p:spPr>
          <a:xfrm>
            <a:off x="4769612" y="3483605"/>
            <a:ext cx="65" cy="276999"/>
          </a:xfrm>
          <a:prstGeom prst="rect">
            <a:avLst/>
          </a:prstGeom>
          <a:noFill/>
        </p:spPr>
        <p:txBody>
          <a:bodyPr wrap="none" lIns="0" tIns="0" rIns="0" bIns="0" rtlCol="0">
            <a:spAutoFit/>
          </a:bodyPr>
          <a:lstStyle/>
          <a:p>
            <a:endParaRPr lang="en-US" dirty="0" smtClean="0">
              <a:solidFill>
                <a:schemeClr val="accent2"/>
              </a:solidFill>
            </a:endParaRPr>
          </a:p>
        </p:txBody>
      </p:sp>
      <p:sp>
        <p:nvSpPr>
          <p:cNvPr id="15" name="Rectangle 14"/>
          <p:cNvSpPr/>
          <p:nvPr/>
        </p:nvSpPr>
        <p:spPr>
          <a:xfrm>
            <a:off x="985344" y="4324315"/>
            <a:ext cx="5544284" cy="78846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REST API</a:t>
            </a:r>
            <a:endParaRPr lang="en-US" dirty="0"/>
          </a:p>
        </p:txBody>
      </p:sp>
      <p:sp>
        <p:nvSpPr>
          <p:cNvPr id="44" name="Rectangle 43"/>
          <p:cNvSpPr/>
          <p:nvPr/>
        </p:nvSpPr>
        <p:spPr>
          <a:xfrm>
            <a:off x="4488992" y="2702634"/>
            <a:ext cx="2040636" cy="68126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Probe</a:t>
            </a:r>
            <a:endParaRPr lang="en-US" dirty="0"/>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5" name="Can 34"/>
          <p:cNvSpPr/>
          <p:nvPr/>
        </p:nvSpPr>
        <p:spPr>
          <a:xfrm>
            <a:off x="7702197" y="4042458"/>
            <a:ext cx="1594074" cy="1352174"/>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PostgreSQL</a:t>
            </a:r>
            <a:endParaRPr lang="en-US" dirty="0">
              <a:solidFill>
                <a:schemeClr val="bg1"/>
              </a:solidFill>
            </a:endParaRPr>
          </a:p>
        </p:txBody>
      </p:sp>
      <p:cxnSp>
        <p:nvCxnSpPr>
          <p:cNvPr id="40" name="Straight Arrow Connector 39"/>
          <p:cNvCxnSpPr>
            <a:stCxn id="15" idx="3"/>
            <a:endCxn id="35" idx="2"/>
          </p:cNvCxnSpPr>
          <p:nvPr/>
        </p:nvCxnSpPr>
        <p:spPr>
          <a:xfrm>
            <a:off x="6529628" y="4718545"/>
            <a:ext cx="1172569"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Rectangle 55"/>
          <p:cNvSpPr/>
          <p:nvPr/>
        </p:nvSpPr>
        <p:spPr>
          <a:xfrm>
            <a:off x="3080442" y="2706206"/>
            <a:ext cx="862158" cy="681263"/>
          </a:xfrm>
          <a:prstGeom prst="rect">
            <a:avLst/>
          </a:prstGeom>
          <a:solidFill>
            <a:schemeClr val="accent6">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n</a:t>
            </a:r>
            <a:endParaRPr lang="en-US" dirty="0"/>
          </a:p>
        </p:txBody>
      </p:sp>
      <p:cxnSp>
        <p:nvCxnSpPr>
          <p:cNvPr id="11" name="Straight Arrow Connector 10"/>
          <p:cNvCxnSpPr>
            <a:stCxn id="33" idx="2"/>
          </p:cNvCxnSpPr>
          <p:nvPr/>
        </p:nvCxnSpPr>
        <p:spPr>
          <a:xfrm flipH="1">
            <a:off x="1470886" y="3380325"/>
            <a:ext cx="5340" cy="972835"/>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56" idx="2"/>
          </p:cNvCxnSpPr>
          <p:nvPr/>
        </p:nvCxnSpPr>
        <p:spPr>
          <a:xfrm>
            <a:off x="3511521"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p:cNvCxnSpPr/>
          <p:nvPr/>
        </p:nvCxnSpPr>
        <p:spPr>
          <a:xfrm flipH="1">
            <a:off x="5509310" y="3387469"/>
            <a:ext cx="3882" cy="94041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060124" y="2706206"/>
            <a:ext cx="862158" cy="681263"/>
          </a:xfrm>
          <a:prstGeom prst="rect">
            <a:avLst/>
          </a:prstGeom>
          <a:solidFill>
            <a:schemeClr val="accent6">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2</a:t>
            </a:r>
            <a:endParaRPr lang="en-US" dirty="0"/>
          </a:p>
        </p:txBody>
      </p:sp>
      <p:sp>
        <p:nvSpPr>
          <p:cNvPr id="33" name="Rectangle 32"/>
          <p:cNvSpPr/>
          <p:nvPr/>
        </p:nvSpPr>
        <p:spPr>
          <a:xfrm>
            <a:off x="1045147" y="2699062"/>
            <a:ext cx="862158" cy="681263"/>
          </a:xfrm>
          <a:prstGeom prst="rect">
            <a:avLst/>
          </a:prstGeom>
          <a:solidFill>
            <a:schemeClr val="accent6">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t>
            </a:r>
            <a:r>
              <a:rPr lang="en-US" dirty="0"/>
              <a:t>1</a:t>
            </a:r>
          </a:p>
        </p:txBody>
      </p:sp>
      <p:cxnSp>
        <p:nvCxnSpPr>
          <p:cNvPr id="36" name="Straight Arrow Connector 35"/>
          <p:cNvCxnSpPr>
            <a:stCxn id="32" idx="2"/>
          </p:cNvCxnSpPr>
          <p:nvPr/>
        </p:nvCxnSpPr>
        <p:spPr>
          <a:xfrm>
            <a:off x="2491203" y="3387469"/>
            <a:ext cx="0" cy="936846"/>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495300"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
        <p:nvSpPr>
          <p:cNvPr id="45" name="TextBox 44"/>
          <p:cNvSpPr txBox="1"/>
          <p:nvPr/>
        </p:nvSpPr>
        <p:spPr>
          <a:xfrm>
            <a:off x="6857829" y="4296538"/>
            <a:ext cx="516167" cy="369332"/>
          </a:xfrm>
          <a:prstGeom prst="rect">
            <a:avLst/>
          </a:prstGeom>
          <a:noFill/>
        </p:spPr>
        <p:txBody>
          <a:bodyPr wrap="none" lIns="0" tIns="0" rIns="0" bIns="0" rtlCol="0">
            <a:spAutoFit/>
          </a:bodyPr>
          <a:lstStyle/>
          <a:p>
            <a:pPr algn="ctr"/>
            <a:r>
              <a:rPr lang="en-US" sz="1200" dirty="0" smtClean="0">
                <a:solidFill>
                  <a:schemeClr val="accent2"/>
                </a:solidFill>
              </a:rPr>
              <a:t>Query </a:t>
            </a:r>
          </a:p>
          <a:p>
            <a:pPr algn="ctr"/>
            <a:r>
              <a:rPr lang="en-US" sz="1200" dirty="0" smtClean="0">
                <a:solidFill>
                  <a:schemeClr val="accent2"/>
                </a:solidFill>
              </a:rPr>
              <a:t>Success</a:t>
            </a:r>
          </a:p>
        </p:txBody>
      </p:sp>
      <p:sp>
        <p:nvSpPr>
          <p:cNvPr id="39" name="Rectangle 38"/>
          <p:cNvSpPr/>
          <p:nvPr/>
        </p:nvSpPr>
        <p:spPr>
          <a:xfrm>
            <a:off x="7544606" y="2462063"/>
            <a:ext cx="1909257" cy="116954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APM Solution</a:t>
            </a:r>
          </a:p>
          <a:p>
            <a:pPr algn="ctr"/>
            <a:r>
              <a:rPr lang="en-US" dirty="0" smtClean="0"/>
              <a:t>(New Relic, </a:t>
            </a:r>
            <a:r>
              <a:rPr lang="en-US" dirty="0" err="1" smtClean="0"/>
              <a:t>etc</a:t>
            </a:r>
            <a:r>
              <a:rPr lang="en-US" dirty="0" smtClean="0"/>
              <a:t>)</a:t>
            </a:r>
            <a:endParaRPr lang="en-US" dirty="0"/>
          </a:p>
        </p:txBody>
      </p:sp>
      <p:cxnSp>
        <p:nvCxnSpPr>
          <p:cNvPr id="46" name="Straight Arrow Connector 45"/>
          <p:cNvCxnSpPr>
            <a:stCxn id="44" idx="3"/>
            <a:endCxn id="39" idx="1"/>
          </p:cNvCxnSpPr>
          <p:nvPr/>
        </p:nvCxnSpPr>
        <p:spPr>
          <a:xfrm>
            <a:off x="6529628" y="3043266"/>
            <a:ext cx="1014978" cy="357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5" name="TextBox 54"/>
          <p:cNvSpPr txBox="1"/>
          <p:nvPr/>
        </p:nvSpPr>
        <p:spPr>
          <a:xfrm>
            <a:off x="4531839" y="3773151"/>
            <a:ext cx="907300" cy="184666"/>
          </a:xfrm>
          <a:prstGeom prst="rect">
            <a:avLst/>
          </a:prstGeom>
          <a:noFill/>
        </p:spPr>
        <p:txBody>
          <a:bodyPr wrap="none" lIns="0" tIns="0" rIns="0" bIns="0" rtlCol="0">
            <a:spAutoFit/>
          </a:bodyPr>
          <a:lstStyle/>
          <a:p>
            <a:r>
              <a:rPr lang="en-US" sz="1200" dirty="0" smtClean="0">
                <a:solidFill>
                  <a:schemeClr val="accent2"/>
                </a:solidFill>
              </a:rPr>
              <a:t>GET /v1/users</a:t>
            </a:r>
          </a:p>
        </p:txBody>
      </p:sp>
      <p:sp>
        <p:nvSpPr>
          <p:cNvPr id="6" name="TextBox 5"/>
          <p:cNvSpPr txBox="1"/>
          <p:nvPr/>
        </p:nvSpPr>
        <p:spPr>
          <a:xfrm>
            <a:off x="9967840" y="2818263"/>
            <a:ext cx="703719" cy="276999"/>
          </a:xfrm>
          <a:prstGeom prst="rect">
            <a:avLst/>
          </a:prstGeom>
          <a:noFill/>
        </p:spPr>
        <p:txBody>
          <a:bodyPr wrap="none" lIns="0" tIns="0" rIns="0" bIns="0" rtlCol="0">
            <a:spAutoFit/>
          </a:bodyPr>
          <a:lstStyle/>
          <a:p>
            <a:pPr algn="ctr"/>
            <a:r>
              <a:rPr lang="en-US" sz="900" dirty="0" smtClean="0">
                <a:solidFill>
                  <a:schemeClr val="accent2"/>
                </a:solidFill>
              </a:rPr>
              <a:t>Engineer goes </a:t>
            </a:r>
          </a:p>
          <a:p>
            <a:pPr algn="ctr"/>
            <a:r>
              <a:rPr lang="en-US" sz="900" dirty="0" smtClean="0">
                <a:solidFill>
                  <a:schemeClr val="accent2"/>
                </a:solidFill>
              </a:rPr>
              <a:t>Back to sleep</a:t>
            </a:r>
          </a:p>
        </p:txBody>
      </p:sp>
      <p:sp>
        <p:nvSpPr>
          <p:cNvPr id="10" name="Oval 9"/>
          <p:cNvSpPr/>
          <p:nvPr/>
        </p:nvSpPr>
        <p:spPr>
          <a:xfrm flipH="1" flipV="1">
            <a:off x="11048121" y="2576691"/>
            <a:ext cx="274832" cy="28217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0" idx="0"/>
          </p:cNvCxnSpPr>
          <p:nvPr/>
        </p:nvCxnSpPr>
        <p:spPr>
          <a:xfrm>
            <a:off x="11185537" y="2858861"/>
            <a:ext cx="0" cy="441001"/>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p:nvPr/>
        </p:nvCxnSpPr>
        <p:spPr>
          <a:xfrm>
            <a:off x="11185537" y="3279551"/>
            <a:ext cx="152400" cy="191511"/>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flipV="1">
            <a:off x="11048121" y="3287427"/>
            <a:ext cx="137747" cy="183635"/>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p:nvCxnSpPr>
        <p:spPr>
          <a:xfrm>
            <a:off x="10971420" y="3015587"/>
            <a:ext cx="429503" cy="0"/>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9" name="Cloud Callout 8"/>
          <p:cNvSpPr/>
          <p:nvPr/>
        </p:nvSpPr>
        <p:spPr>
          <a:xfrm>
            <a:off x="11116995" y="1863494"/>
            <a:ext cx="1187064" cy="598569"/>
          </a:xfrm>
          <a:prstGeom prst="cloudCallou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1289290" y="2027853"/>
            <a:ext cx="735779" cy="276999"/>
          </a:xfrm>
          <a:prstGeom prst="rect">
            <a:avLst/>
          </a:prstGeom>
          <a:noFill/>
        </p:spPr>
        <p:txBody>
          <a:bodyPr wrap="none" lIns="0" tIns="0" rIns="0" bIns="0" rtlCol="0">
            <a:spAutoFit/>
          </a:bodyPr>
          <a:lstStyle/>
          <a:p>
            <a:pPr algn="ctr"/>
            <a:r>
              <a:rPr lang="en-US" sz="900" dirty="0" smtClean="0">
                <a:solidFill>
                  <a:schemeClr val="accent2"/>
                </a:solidFill>
              </a:rPr>
              <a:t>Auto healing</a:t>
            </a:r>
          </a:p>
          <a:p>
            <a:pPr algn="ctr"/>
            <a:r>
              <a:rPr lang="en-US" sz="900" dirty="0" smtClean="0">
                <a:solidFill>
                  <a:schemeClr val="accent2"/>
                </a:solidFill>
              </a:rPr>
              <a:t>would be nice</a:t>
            </a:r>
            <a:r>
              <a:rPr lang="mr-IN" sz="900" dirty="0" smtClean="0">
                <a:solidFill>
                  <a:schemeClr val="accent2"/>
                </a:solidFill>
              </a:rPr>
              <a:t>…</a:t>
            </a:r>
            <a:endParaRPr lang="en-US" sz="900" dirty="0" smtClean="0">
              <a:solidFill>
                <a:schemeClr val="accent2"/>
              </a:solidFill>
            </a:endParaRPr>
          </a:p>
        </p:txBody>
      </p:sp>
    </p:spTree>
    <p:extLst>
      <p:ext uri="{BB962C8B-B14F-4D97-AF65-F5344CB8AC3E}">
        <p14:creationId xmlns:p14="http://schemas.microsoft.com/office/powerpoint/2010/main" val="15300225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Go for these probes?</a:t>
            </a:r>
            <a:endParaRPr lang="en-US" dirty="0"/>
          </a:p>
        </p:txBody>
      </p:sp>
      <p:sp>
        <p:nvSpPr>
          <p:cNvPr id="3" name="Content Placeholder 2"/>
          <p:cNvSpPr>
            <a:spLocks noGrp="1"/>
          </p:cNvSpPr>
          <p:nvPr>
            <p:ph sz="quarter" idx="13"/>
          </p:nvPr>
        </p:nvSpPr>
        <p:spPr>
          <a:xfrm>
            <a:off x="495300" y="1793081"/>
            <a:ext cx="6600444" cy="4290059"/>
          </a:xfrm>
        </p:spPr>
        <p:txBody>
          <a:bodyPr/>
          <a:lstStyle/>
          <a:p>
            <a:pPr marL="457200" indent="-457200">
              <a:buFont typeface="Arial" charset="0"/>
              <a:buChar char="•"/>
            </a:pPr>
            <a:r>
              <a:rPr lang="en-US" dirty="0"/>
              <a:t>Easily simulating end users w/ Time package</a:t>
            </a:r>
          </a:p>
          <a:p>
            <a:pPr marL="457200" indent="-457200">
              <a:buFont typeface="Arial" charset="0"/>
              <a:buChar char="•"/>
            </a:pPr>
            <a:r>
              <a:rPr lang="en-US" dirty="0"/>
              <a:t>Simple and concise </a:t>
            </a:r>
            <a:r>
              <a:rPr lang="en-US" dirty="0" smtClean="0"/>
              <a:t>HTTP package </a:t>
            </a:r>
            <a:r>
              <a:rPr lang="en-US" dirty="0"/>
              <a:t>for interacting with services</a:t>
            </a:r>
          </a:p>
          <a:p>
            <a:pPr marL="457200" indent="-457200">
              <a:buFont typeface="Arial" charset="0"/>
              <a:buChar char="•"/>
            </a:pPr>
            <a:r>
              <a:rPr lang="en-US" dirty="0"/>
              <a:t>Create </a:t>
            </a:r>
            <a:r>
              <a:rPr lang="en-US" dirty="0" smtClean="0"/>
              <a:t>HTTP endpoints </a:t>
            </a:r>
            <a:r>
              <a:rPr lang="en-US" dirty="0"/>
              <a:t>for new relic or other </a:t>
            </a:r>
            <a:r>
              <a:rPr lang="en-US" dirty="0" smtClean="0"/>
              <a:t>services</a:t>
            </a:r>
          </a:p>
          <a:p>
            <a:pPr marL="457200" indent="-457200">
              <a:buFont typeface="Arial" charset="0"/>
              <a:buChar char="•"/>
            </a:pPr>
            <a:r>
              <a:rPr lang="en-US" dirty="0" smtClean="0"/>
              <a:t>Fits with cloud &amp; SRE ecosystem </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24</a:t>
            </a:fld>
            <a:endParaRPr lang="en-CA" dirty="0"/>
          </a:p>
        </p:txBody>
      </p:sp>
      <p:sp>
        <p:nvSpPr>
          <p:cNvPr id="5" name="Footer Placeholder 4"/>
          <p:cNvSpPr>
            <a:spLocks noGrp="1"/>
          </p:cNvSpPr>
          <p:nvPr>
            <p:ph type="ftr" sz="quarter" idx="3"/>
          </p:nvPr>
        </p:nvSpPr>
        <p:spPr/>
        <p:txBody>
          <a:bodyPr/>
          <a:lstStyle/>
          <a:p>
            <a:r>
              <a:rPr lang="en-US" smtClean="0"/>
              <a:t>Black Box Monitoring in Go</a:t>
            </a:r>
            <a:endParaRPr lang="en-US" dirty="0"/>
          </a:p>
        </p:txBody>
      </p:sp>
      <p:pic>
        <p:nvPicPr>
          <p:cNvPr id="1026" name="Picture 2" descr="olang Sui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flipH="1">
            <a:off x="8973312" y="2031585"/>
            <a:ext cx="2031999" cy="334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741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Probe best practices</a:t>
            </a:r>
            <a:endParaRPr lang="en-US" dirty="0"/>
          </a:p>
        </p:txBody>
      </p:sp>
      <p:sp>
        <p:nvSpPr>
          <p:cNvPr id="3" name="Content Placeholder 2"/>
          <p:cNvSpPr>
            <a:spLocks noGrp="1"/>
          </p:cNvSpPr>
          <p:nvPr>
            <p:ph sz="quarter" idx="13"/>
          </p:nvPr>
        </p:nvSpPr>
        <p:spPr>
          <a:xfrm>
            <a:off x="495300" y="1793081"/>
            <a:ext cx="6600444" cy="4290059"/>
          </a:xfrm>
        </p:spPr>
        <p:txBody>
          <a:bodyPr/>
          <a:lstStyle/>
          <a:p>
            <a:pPr marL="457200" indent="-457200">
              <a:buFont typeface="Arial" charset="0"/>
              <a:buChar char="•"/>
            </a:pPr>
            <a:r>
              <a:rPr lang="en-US" dirty="0" smtClean="0"/>
              <a:t>Check components that will provide the most visibility</a:t>
            </a:r>
          </a:p>
          <a:p>
            <a:pPr marL="457200" indent="-457200">
              <a:buFont typeface="Arial" charset="0"/>
              <a:buChar char="•"/>
            </a:pPr>
            <a:r>
              <a:rPr lang="en-US" dirty="0" smtClean="0"/>
              <a:t>Should be lightweight in deployment and operational cost</a:t>
            </a:r>
          </a:p>
          <a:p>
            <a:pPr marL="457200" indent="-457200">
              <a:buFont typeface="Arial" charset="0"/>
              <a:buChar char="•"/>
            </a:pPr>
            <a:r>
              <a:rPr lang="en-US" dirty="0" smtClean="0"/>
              <a:t>Probe status should be binary </a:t>
            </a:r>
            <a:r>
              <a:rPr lang="mr-IN" dirty="0" smtClean="0"/>
              <a:t>–</a:t>
            </a:r>
            <a:r>
              <a:rPr lang="en-US" dirty="0" smtClean="0"/>
              <a:t> your service is either up or down</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25</a:t>
            </a:fld>
            <a:endParaRPr lang="en-CA" dirty="0"/>
          </a:p>
        </p:txBody>
      </p:sp>
      <p:sp>
        <p:nvSpPr>
          <p:cNvPr id="5" name="Footer Placeholder 4"/>
          <p:cNvSpPr>
            <a:spLocks noGrp="1"/>
          </p:cNvSpPr>
          <p:nvPr>
            <p:ph type="ftr" sz="quarter" idx="3"/>
          </p:nvPr>
        </p:nvSpPr>
        <p:spPr/>
        <p:txBody>
          <a:bodyPr/>
          <a:lstStyle/>
          <a:p>
            <a:r>
              <a:rPr lang="en-US" smtClean="0"/>
              <a:t>Black Box Monitoring in Go</a:t>
            </a:r>
            <a:endParaRPr lang="en-US" dirty="0"/>
          </a:p>
        </p:txBody>
      </p:sp>
      <p:pic>
        <p:nvPicPr>
          <p:cNvPr id="1026" name="Picture 2" descr="olang Sui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flipH="1">
            <a:off x="8973312" y="2031585"/>
            <a:ext cx="2031999" cy="334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010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probe features</a:t>
            </a:r>
            <a:endParaRPr lang="en-US" dirty="0"/>
          </a:p>
        </p:txBody>
      </p:sp>
      <p:sp>
        <p:nvSpPr>
          <p:cNvPr id="3" name="Content Placeholder 2"/>
          <p:cNvSpPr>
            <a:spLocks noGrp="1"/>
          </p:cNvSpPr>
          <p:nvPr>
            <p:ph sz="quarter" idx="13"/>
          </p:nvPr>
        </p:nvSpPr>
        <p:spPr>
          <a:xfrm>
            <a:off x="495300" y="1793081"/>
            <a:ext cx="6600444" cy="4290059"/>
          </a:xfrm>
        </p:spPr>
        <p:txBody>
          <a:bodyPr/>
          <a:lstStyle/>
          <a:p>
            <a:pPr marL="457200" indent="-457200">
              <a:buFont typeface="Arial" charset="0"/>
              <a:buChar char="•"/>
            </a:pPr>
            <a:r>
              <a:rPr lang="en-US" dirty="0" smtClean="0"/>
              <a:t>Service SLA measurements</a:t>
            </a:r>
          </a:p>
          <a:p>
            <a:pPr marL="457200" indent="-457200">
              <a:buFont typeface="Arial" charset="0"/>
              <a:buChar char="•"/>
            </a:pPr>
            <a:r>
              <a:rPr lang="en-US" dirty="0" smtClean="0"/>
              <a:t>Detailed status on service components</a:t>
            </a:r>
          </a:p>
          <a:p>
            <a:pPr marL="457200" indent="-457200">
              <a:buFont typeface="Arial" charset="0"/>
              <a:buChar char="•"/>
            </a:pPr>
            <a:r>
              <a:rPr lang="en-US" dirty="0" smtClean="0"/>
              <a:t>Load spikes and behavior</a:t>
            </a:r>
          </a:p>
          <a:p>
            <a:pPr marL="457200" indent="-457200">
              <a:buFont typeface="Arial" charset="0"/>
              <a:buChar char="•"/>
            </a:pPr>
            <a:r>
              <a:rPr lang="en-US" dirty="0" smtClean="0"/>
              <a:t>Auto healing systems</a:t>
            </a:r>
          </a:p>
          <a:p>
            <a:pPr marL="457200" indent="-457200">
              <a:buFont typeface="Arial" charset="0"/>
              <a:buChar char="•"/>
            </a:pPr>
            <a:r>
              <a:rPr lang="en-US" dirty="0" smtClean="0"/>
              <a:t>Randomized user activity</a:t>
            </a:r>
          </a:p>
        </p:txBody>
      </p:sp>
      <p:sp>
        <p:nvSpPr>
          <p:cNvPr id="4" name="Slide Number Placeholder 3"/>
          <p:cNvSpPr>
            <a:spLocks noGrp="1"/>
          </p:cNvSpPr>
          <p:nvPr>
            <p:ph type="sldNum" sz="quarter" idx="4"/>
          </p:nvPr>
        </p:nvSpPr>
        <p:spPr/>
        <p:txBody>
          <a:bodyPr/>
          <a:lstStyle/>
          <a:p>
            <a:fld id="{00E6A5BD-C011-4A45-AA3A-201790FB7F2B}" type="slidenum">
              <a:rPr lang="en-CA" smtClean="0"/>
              <a:pPr/>
              <a:t>26</a:t>
            </a:fld>
            <a:endParaRPr lang="en-CA" dirty="0"/>
          </a:p>
        </p:txBody>
      </p:sp>
      <p:sp>
        <p:nvSpPr>
          <p:cNvPr id="5" name="Footer Placeholder 4"/>
          <p:cNvSpPr>
            <a:spLocks noGrp="1"/>
          </p:cNvSpPr>
          <p:nvPr>
            <p:ph type="ftr" sz="quarter" idx="3"/>
          </p:nvPr>
        </p:nvSpPr>
        <p:spPr/>
        <p:txBody>
          <a:bodyPr/>
          <a:lstStyle/>
          <a:p>
            <a:r>
              <a:rPr lang="en-US" smtClean="0"/>
              <a:t>Black Box Monitoring in Go</a:t>
            </a:r>
            <a:endParaRPr lang="en-US" dirty="0"/>
          </a:p>
        </p:txBody>
      </p:sp>
      <p:pic>
        <p:nvPicPr>
          <p:cNvPr id="1026" name="Picture 2" descr="olang Sui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flipH="1">
            <a:off x="8973312" y="2031585"/>
            <a:ext cx="2031999" cy="334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164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p:cNvPicPr>
            <a:picLocks noGrp="1" noChangeAspect="1"/>
          </p:cNvPicPr>
          <p:nvPr>
            <p:ph type="pic" sz="quarter" idx="10"/>
          </p:nvPr>
        </p:nvPicPr>
        <p:blipFill>
          <a:blip r:embed="rId3">
            <a:extLst>
              <a:ext uri="{28A0092B-C50C-407E-A947-70E740481C1C}">
                <a14:useLocalDpi xmlns:a14="http://schemas.microsoft.com/office/drawing/2010/main"/>
              </a:ext>
            </a:extLst>
          </a:blip>
          <a:srcRect/>
          <a:stretch>
            <a:fillRect/>
          </a:stretch>
        </p:blipFill>
        <p:spPr>
          <a:xfrm>
            <a:off x="-9144" y="3382"/>
            <a:ext cx="12207240" cy="6876288"/>
          </a:xfrm>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Engineering @ GE</a:t>
            </a:r>
          </a:p>
          <a:p>
            <a:pPr marL="514350" indent="-514350">
              <a:buFont typeface="+mj-lt"/>
              <a:buAutoNum type="arabicPeriod"/>
            </a:pPr>
            <a:r>
              <a:rPr lang="en-US" dirty="0"/>
              <a:t>Introduction to Black Box Monitoring</a:t>
            </a:r>
          </a:p>
          <a:p>
            <a:pPr marL="514350" indent="-514350">
              <a:buFont typeface="+mj-lt"/>
              <a:buAutoNum type="arabicPeriod"/>
            </a:pPr>
            <a:r>
              <a:rPr lang="en-US" b="1" dirty="0"/>
              <a:t>Black Box monitoring @ </a:t>
            </a:r>
            <a:r>
              <a:rPr lang="en-US" b="1" dirty="0" smtClean="0"/>
              <a:t>GE Digital </a:t>
            </a:r>
            <a:endParaRPr lang="en-US" b="1" dirty="0"/>
          </a:p>
          <a:p>
            <a:pPr marL="514350" indent="-514350">
              <a:buFont typeface="+mj-lt"/>
              <a:buAutoNum type="arabicPeriod"/>
            </a:pPr>
            <a:r>
              <a:rPr lang="en-US" dirty="0"/>
              <a:t>Sample black box monitor</a:t>
            </a:r>
          </a:p>
          <a:p>
            <a:pPr marL="514350" indent="-514350">
              <a:buFont typeface="+mj-lt"/>
              <a:buAutoNum type="arabicPeriod"/>
            </a:pPr>
            <a:r>
              <a:rPr lang="en-US" dirty="0"/>
              <a:t>Takeaways</a:t>
            </a:r>
          </a:p>
        </p:txBody>
      </p:sp>
    </p:spTree>
    <p:extLst>
      <p:ext uri="{BB962C8B-B14F-4D97-AF65-F5344CB8AC3E}">
        <p14:creationId xmlns:p14="http://schemas.microsoft.com/office/powerpoint/2010/main" val="54673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and Diagnostics service </a:t>
            </a:r>
            <a:r>
              <a:rPr lang="en-US" b="1" dirty="0"/>
              <a:t>(M&amp;D)</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28</a:t>
            </a:fld>
            <a:endParaRPr lang="en-CA" dirty="0"/>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28" name="Content Placeholder 2"/>
          <p:cNvSpPr>
            <a:spLocks noGrp="1"/>
          </p:cNvSpPr>
          <p:nvPr>
            <p:ph sz="quarter" idx="13"/>
          </p:nvPr>
        </p:nvSpPr>
        <p:spPr>
          <a:xfrm>
            <a:off x="495300" y="1793081"/>
            <a:ext cx="7783068" cy="4290059"/>
          </a:xfrm>
        </p:spPr>
        <p:txBody>
          <a:bodyPr/>
          <a:lstStyle/>
          <a:p>
            <a:pPr marL="457200" indent="-457200">
              <a:buFont typeface="Arial" charset="0"/>
              <a:buChar char="•"/>
            </a:pPr>
            <a:r>
              <a:rPr lang="en-US" dirty="0" smtClean="0"/>
              <a:t>Stores time series data</a:t>
            </a:r>
          </a:p>
          <a:p>
            <a:pPr marL="457200" indent="-457200">
              <a:buFont typeface="Arial" charset="0"/>
              <a:buChar char="•"/>
            </a:pPr>
            <a:r>
              <a:rPr lang="en-US" dirty="0" smtClean="0"/>
              <a:t>Store </a:t>
            </a:r>
            <a:r>
              <a:rPr lang="en-US" dirty="0" err="1" smtClean="0"/>
              <a:t>datapoints</a:t>
            </a:r>
            <a:r>
              <a:rPr lang="en-US" dirty="0" smtClean="0"/>
              <a:t> via WSS</a:t>
            </a:r>
          </a:p>
          <a:p>
            <a:pPr marL="457200" indent="-457200">
              <a:buFont typeface="Arial" charset="0"/>
              <a:buChar char="•"/>
            </a:pPr>
            <a:r>
              <a:rPr lang="en-US" dirty="0" smtClean="0"/>
              <a:t>Query </a:t>
            </a:r>
            <a:r>
              <a:rPr lang="en-US" dirty="0" err="1" smtClean="0"/>
              <a:t>datapoints</a:t>
            </a:r>
            <a:r>
              <a:rPr lang="en-US" dirty="0" smtClean="0"/>
              <a:t> via REST</a:t>
            </a:r>
          </a:p>
          <a:p>
            <a:pPr marL="457200" indent="-457200">
              <a:buFont typeface="Arial" charset="0"/>
              <a:buChar char="•"/>
            </a:pPr>
            <a:r>
              <a:rPr lang="en-US" dirty="0" smtClean="0"/>
              <a:t>Internal components for parsing, writing, </a:t>
            </a:r>
            <a:r>
              <a:rPr lang="en-US" dirty="0" err="1" smtClean="0"/>
              <a:t>etc</a:t>
            </a:r>
            <a:endParaRPr lang="en-US" dirty="0" smtClean="0"/>
          </a:p>
          <a:p>
            <a:pPr marL="676656" lvl="1" indent="-457200">
              <a:buFont typeface="Courier New" charset="0"/>
              <a:buChar char="o"/>
            </a:pPr>
            <a:r>
              <a:rPr lang="en-US" dirty="0" smtClean="0"/>
              <a:t>Many moving parts</a:t>
            </a:r>
          </a:p>
          <a:p>
            <a:pPr marL="676656" lvl="1" indent="-457200">
              <a:buFont typeface="Courier New" charset="0"/>
              <a:buChar char="o"/>
            </a:pPr>
            <a:r>
              <a:rPr lang="en-US" dirty="0" smtClean="0"/>
              <a:t>Black box monitor covers all components</a:t>
            </a:r>
          </a:p>
          <a:p>
            <a:pPr marL="676656" lvl="1" indent="-457200">
              <a:buFont typeface="Courier New" charset="0"/>
              <a:buChar char="o"/>
            </a:pPr>
            <a:endParaRPr lang="en-US" dirty="0"/>
          </a:p>
        </p:txBody>
      </p:sp>
      <p:sp>
        <p:nvSpPr>
          <p:cNvPr id="3" name="Rectangle 2"/>
          <p:cNvSpPr/>
          <p:nvPr/>
        </p:nvSpPr>
        <p:spPr>
          <a:xfrm>
            <a:off x="7875233" y="2548296"/>
            <a:ext cx="4047744" cy="2123658"/>
          </a:xfrm>
          <a:prstGeom prst="rect">
            <a:avLst/>
          </a:prstGeom>
          <a:ln>
            <a:solidFill>
              <a:schemeClr val="tx1"/>
            </a:solidFill>
            <a:prstDash val="dash"/>
          </a:ln>
        </p:spPr>
        <p:txBody>
          <a:bodyPr wrap="square">
            <a:spAutoFit/>
          </a:bodyPr>
          <a:lstStyle/>
          <a:p>
            <a:r>
              <a:rPr lang="en-US" sz="1200" dirty="0" smtClean="0">
                <a:solidFill>
                  <a:srgbClr val="333333"/>
                </a:solidFill>
                <a:latin typeface="Consolas" charset="0"/>
                <a:ea typeface="Consolas" charset="0"/>
                <a:cs typeface="Consolas" charset="0"/>
              </a:rPr>
              <a:t>{</a:t>
            </a:r>
          </a:p>
          <a:p>
            <a:r>
              <a:rPr lang="en-US" sz="1200" dirty="0" smtClean="0">
                <a:solidFill>
                  <a:srgbClr val="333333"/>
                </a:solidFill>
                <a:latin typeface="Consolas" charset="0"/>
                <a:ea typeface="Consolas" charset="0"/>
                <a:cs typeface="Consolas" charset="0"/>
              </a:rPr>
              <a:t>  "</a:t>
            </a:r>
            <a:r>
              <a:rPr lang="en-US" sz="1200" dirty="0" err="1">
                <a:solidFill>
                  <a:srgbClr val="333333"/>
                </a:solidFill>
                <a:latin typeface="Consolas" charset="0"/>
                <a:ea typeface="Consolas" charset="0"/>
                <a:cs typeface="Consolas" charset="0"/>
              </a:rPr>
              <a:t>messageId</a:t>
            </a:r>
            <a:r>
              <a:rPr lang="en-US" sz="1200" dirty="0">
                <a:solidFill>
                  <a:srgbClr val="333333"/>
                </a:solidFill>
                <a:latin typeface="Consolas" charset="0"/>
                <a:ea typeface="Consolas" charset="0"/>
                <a:cs typeface="Consolas" charset="0"/>
              </a:rPr>
              <a:t>": "&lt;</a:t>
            </a:r>
            <a:r>
              <a:rPr lang="en-US" sz="1200" dirty="0" err="1">
                <a:solidFill>
                  <a:srgbClr val="333333"/>
                </a:solidFill>
                <a:latin typeface="Consolas" charset="0"/>
                <a:ea typeface="Consolas" charset="0"/>
                <a:cs typeface="Consolas" charset="0"/>
              </a:rPr>
              <a:t>MessageID</a:t>
            </a:r>
            <a:r>
              <a:rPr lang="en-US" sz="1200" dirty="0">
                <a:solidFill>
                  <a:srgbClr val="333333"/>
                </a:solidFill>
                <a:latin typeface="Consolas" charset="0"/>
                <a:ea typeface="Consolas" charset="0"/>
                <a:cs typeface="Consolas" charset="0"/>
              </a:rPr>
              <a:t>&gt;", </a:t>
            </a:r>
          </a:p>
          <a:p>
            <a:r>
              <a:rPr lang="en-US" sz="1200" dirty="0">
                <a:solidFill>
                  <a:srgbClr val="333333"/>
                </a:solidFill>
                <a:latin typeface="Consolas" charset="0"/>
                <a:ea typeface="Consolas" charset="0"/>
                <a:cs typeface="Consolas" charset="0"/>
              </a:rPr>
              <a:t> </a:t>
            </a:r>
            <a:r>
              <a:rPr lang="en-US" sz="1200" dirty="0" smtClean="0">
                <a:solidFill>
                  <a:srgbClr val="333333"/>
                </a:solidFill>
                <a:latin typeface="Consolas" charset="0"/>
                <a:ea typeface="Consolas" charset="0"/>
                <a:cs typeface="Consolas" charset="0"/>
              </a:rPr>
              <a:t> "</a:t>
            </a:r>
            <a:r>
              <a:rPr lang="en-US" sz="1200" dirty="0">
                <a:solidFill>
                  <a:srgbClr val="333333"/>
                </a:solidFill>
                <a:latin typeface="Consolas" charset="0"/>
                <a:ea typeface="Consolas" charset="0"/>
                <a:cs typeface="Consolas" charset="0"/>
              </a:rPr>
              <a:t>body</a:t>
            </a:r>
            <a:r>
              <a:rPr lang="en-US" sz="1200" dirty="0" smtClean="0">
                <a:solidFill>
                  <a:srgbClr val="333333"/>
                </a:solidFill>
                <a:latin typeface="Consolas" charset="0"/>
                <a:ea typeface="Consolas" charset="0"/>
                <a:cs typeface="Consolas" charset="0"/>
              </a:rPr>
              <a:t>":[{</a:t>
            </a:r>
          </a:p>
          <a:p>
            <a:r>
              <a:rPr lang="en-US" sz="1200" dirty="0">
                <a:solidFill>
                  <a:srgbClr val="333333"/>
                </a:solidFill>
                <a:latin typeface="Consolas" charset="0"/>
                <a:ea typeface="Consolas" charset="0"/>
                <a:cs typeface="Consolas" charset="0"/>
              </a:rPr>
              <a:t>  </a:t>
            </a:r>
            <a:r>
              <a:rPr lang="en-US" sz="1200" dirty="0" smtClean="0">
                <a:solidFill>
                  <a:srgbClr val="333333"/>
                </a:solidFill>
                <a:latin typeface="Consolas" charset="0"/>
                <a:ea typeface="Consolas" charset="0"/>
                <a:cs typeface="Consolas" charset="0"/>
              </a:rPr>
              <a:t>  "</a:t>
            </a:r>
            <a:r>
              <a:rPr lang="en-US" sz="1200" dirty="0">
                <a:solidFill>
                  <a:srgbClr val="333333"/>
                </a:solidFill>
                <a:latin typeface="Consolas" charset="0"/>
                <a:ea typeface="Consolas" charset="0"/>
                <a:cs typeface="Consolas" charset="0"/>
              </a:rPr>
              <a:t>name":"&lt;</a:t>
            </a:r>
            <a:r>
              <a:rPr lang="en-US" sz="1200" dirty="0" err="1">
                <a:solidFill>
                  <a:srgbClr val="333333"/>
                </a:solidFill>
                <a:latin typeface="Consolas" charset="0"/>
                <a:ea typeface="Consolas" charset="0"/>
                <a:cs typeface="Consolas" charset="0"/>
              </a:rPr>
              <a:t>TagName</a:t>
            </a:r>
            <a:r>
              <a:rPr lang="en-US" sz="1200" dirty="0" smtClean="0">
                <a:solidFill>
                  <a:srgbClr val="333333"/>
                </a:solidFill>
                <a:latin typeface="Consolas" charset="0"/>
                <a:ea typeface="Consolas" charset="0"/>
                <a:cs typeface="Consolas" charset="0"/>
              </a:rPr>
              <a:t>&gt;",</a:t>
            </a:r>
          </a:p>
          <a:p>
            <a:r>
              <a:rPr lang="en-US" sz="1200" dirty="0">
                <a:solidFill>
                  <a:srgbClr val="333333"/>
                </a:solidFill>
                <a:latin typeface="Consolas" charset="0"/>
                <a:ea typeface="Consolas" charset="0"/>
                <a:cs typeface="Consolas" charset="0"/>
              </a:rPr>
              <a:t> </a:t>
            </a:r>
            <a:r>
              <a:rPr lang="en-US" sz="1200" dirty="0" smtClean="0">
                <a:solidFill>
                  <a:srgbClr val="333333"/>
                </a:solidFill>
                <a:latin typeface="Consolas" charset="0"/>
                <a:ea typeface="Consolas" charset="0"/>
                <a:cs typeface="Consolas" charset="0"/>
              </a:rPr>
              <a:t>   "</a:t>
            </a:r>
            <a:r>
              <a:rPr lang="en-US" sz="1200" dirty="0" err="1">
                <a:solidFill>
                  <a:srgbClr val="333333"/>
                </a:solidFill>
                <a:latin typeface="Consolas" charset="0"/>
                <a:ea typeface="Consolas" charset="0"/>
                <a:cs typeface="Consolas" charset="0"/>
              </a:rPr>
              <a:t>datapoints</a:t>
            </a:r>
            <a:r>
              <a:rPr lang="en-US" sz="1200" dirty="0" smtClean="0">
                <a:solidFill>
                  <a:srgbClr val="333333"/>
                </a:solidFill>
                <a:latin typeface="Consolas" charset="0"/>
                <a:ea typeface="Consolas" charset="0"/>
                <a:cs typeface="Consolas" charset="0"/>
              </a:rPr>
              <a:t>":[</a:t>
            </a:r>
          </a:p>
          <a:p>
            <a:r>
              <a:rPr lang="en-US" sz="1200" dirty="0">
                <a:solidFill>
                  <a:srgbClr val="333333"/>
                </a:solidFill>
                <a:latin typeface="Consolas" charset="0"/>
                <a:ea typeface="Consolas" charset="0"/>
                <a:cs typeface="Consolas" charset="0"/>
              </a:rPr>
              <a:t> </a:t>
            </a:r>
            <a:r>
              <a:rPr lang="en-US" sz="1200" dirty="0" smtClean="0">
                <a:solidFill>
                  <a:srgbClr val="333333"/>
                </a:solidFill>
                <a:latin typeface="Consolas" charset="0"/>
                <a:ea typeface="Consolas" charset="0"/>
                <a:cs typeface="Consolas" charset="0"/>
              </a:rPr>
              <a:t>      [ &lt;Timestamp&gt;, &lt;Value&gt;, </a:t>
            </a:r>
            <a:r>
              <a:rPr lang="en-US" sz="1200" dirty="0">
                <a:solidFill>
                  <a:srgbClr val="333333"/>
                </a:solidFill>
                <a:latin typeface="Consolas" charset="0"/>
                <a:ea typeface="Consolas" charset="0"/>
                <a:cs typeface="Consolas" charset="0"/>
              </a:rPr>
              <a:t>&lt;Quality&gt; </a:t>
            </a:r>
            <a:r>
              <a:rPr lang="en-US" sz="1200" dirty="0" smtClean="0">
                <a:solidFill>
                  <a:srgbClr val="333333"/>
                </a:solidFill>
                <a:latin typeface="Consolas" charset="0"/>
                <a:ea typeface="Consolas" charset="0"/>
                <a:cs typeface="Consolas" charset="0"/>
              </a:rPr>
              <a:t>],</a:t>
            </a:r>
          </a:p>
          <a:p>
            <a:r>
              <a:rPr lang="en-US" sz="1200" dirty="0">
                <a:solidFill>
                  <a:srgbClr val="333333"/>
                </a:solidFill>
                <a:latin typeface="Consolas" charset="0"/>
                <a:ea typeface="Consolas" charset="0"/>
                <a:cs typeface="Consolas" charset="0"/>
              </a:rPr>
              <a:t> </a:t>
            </a:r>
            <a:r>
              <a:rPr lang="en-US" sz="1200" dirty="0" smtClean="0">
                <a:solidFill>
                  <a:srgbClr val="333333"/>
                </a:solidFill>
                <a:latin typeface="Consolas" charset="0"/>
                <a:ea typeface="Consolas" charset="0"/>
                <a:cs typeface="Consolas" charset="0"/>
              </a:rPr>
              <a:t>      [ &lt;Timestamp&gt;, &lt;Value&gt;, </a:t>
            </a:r>
            <a:r>
              <a:rPr lang="en-US" sz="1200" dirty="0">
                <a:solidFill>
                  <a:srgbClr val="333333"/>
                </a:solidFill>
                <a:latin typeface="Consolas" charset="0"/>
                <a:ea typeface="Consolas" charset="0"/>
                <a:cs typeface="Consolas" charset="0"/>
              </a:rPr>
              <a:t>&lt;Quality&gt; </a:t>
            </a:r>
            <a:r>
              <a:rPr lang="en-US" sz="1200" dirty="0" smtClean="0">
                <a:solidFill>
                  <a:srgbClr val="333333"/>
                </a:solidFill>
                <a:latin typeface="Consolas" charset="0"/>
                <a:ea typeface="Consolas" charset="0"/>
                <a:cs typeface="Consolas" charset="0"/>
              </a:rPr>
              <a:t>],</a:t>
            </a:r>
          </a:p>
          <a:p>
            <a:r>
              <a:rPr lang="en-US" sz="1200" dirty="0" smtClean="0">
                <a:solidFill>
                  <a:srgbClr val="333333"/>
                </a:solidFill>
                <a:latin typeface="Consolas" charset="0"/>
                <a:ea typeface="Consolas" charset="0"/>
                <a:cs typeface="Consolas" charset="0"/>
              </a:rPr>
              <a:t>       [ &lt;Timestamp&gt;, &lt;Value&gt;, </a:t>
            </a:r>
            <a:r>
              <a:rPr lang="en-US" sz="1200" dirty="0">
                <a:solidFill>
                  <a:srgbClr val="333333"/>
                </a:solidFill>
                <a:latin typeface="Consolas" charset="0"/>
                <a:ea typeface="Consolas" charset="0"/>
                <a:cs typeface="Consolas" charset="0"/>
              </a:rPr>
              <a:t>&lt;Quality&gt; ]</a:t>
            </a:r>
            <a:endParaRPr lang="en-US" sz="1200" dirty="0" smtClean="0">
              <a:solidFill>
                <a:srgbClr val="333333"/>
              </a:solidFill>
              <a:latin typeface="Consolas" charset="0"/>
              <a:ea typeface="Consolas" charset="0"/>
              <a:cs typeface="Consolas" charset="0"/>
            </a:endParaRPr>
          </a:p>
          <a:p>
            <a:r>
              <a:rPr lang="en-US" sz="1200" dirty="0">
                <a:solidFill>
                  <a:srgbClr val="333333"/>
                </a:solidFill>
                <a:latin typeface="Consolas" charset="0"/>
                <a:ea typeface="Consolas" charset="0"/>
                <a:cs typeface="Consolas" charset="0"/>
              </a:rPr>
              <a:t> </a:t>
            </a:r>
            <a:r>
              <a:rPr lang="en-US" sz="1200" dirty="0" smtClean="0">
                <a:solidFill>
                  <a:srgbClr val="333333"/>
                </a:solidFill>
                <a:latin typeface="Consolas" charset="0"/>
                <a:ea typeface="Consolas" charset="0"/>
                <a:cs typeface="Consolas" charset="0"/>
              </a:rPr>
              <a:t>   ]</a:t>
            </a:r>
          </a:p>
          <a:p>
            <a:r>
              <a:rPr lang="en-US" sz="1200" dirty="0">
                <a:solidFill>
                  <a:srgbClr val="333333"/>
                </a:solidFill>
                <a:latin typeface="Consolas" charset="0"/>
                <a:ea typeface="Consolas" charset="0"/>
                <a:cs typeface="Consolas" charset="0"/>
              </a:rPr>
              <a:t> </a:t>
            </a:r>
            <a:r>
              <a:rPr lang="en-US" sz="1200" dirty="0" smtClean="0">
                <a:solidFill>
                  <a:srgbClr val="333333"/>
                </a:solidFill>
                <a:latin typeface="Consolas" charset="0"/>
                <a:ea typeface="Consolas" charset="0"/>
                <a:cs typeface="Consolas" charset="0"/>
              </a:rPr>
              <a:t> }]</a:t>
            </a:r>
          </a:p>
          <a:p>
            <a:r>
              <a:rPr lang="en-US" sz="1200" dirty="0" smtClean="0">
                <a:solidFill>
                  <a:srgbClr val="333333"/>
                </a:solidFill>
                <a:latin typeface="Consolas" charset="0"/>
                <a:ea typeface="Consolas" charset="0"/>
                <a:cs typeface="Consolas" charset="0"/>
              </a:rPr>
              <a:t>}</a:t>
            </a:r>
            <a:endParaRPr lang="en-US" sz="1200" b="0" i="0" dirty="0">
              <a:solidFill>
                <a:srgbClr val="333333"/>
              </a:solidFill>
              <a:effectLst/>
              <a:latin typeface="Consolas" charset="0"/>
              <a:ea typeface="Consolas" charset="0"/>
              <a:cs typeface="Consolas" charset="0"/>
            </a:endParaRPr>
          </a:p>
        </p:txBody>
      </p:sp>
      <p:sp>
        <p:nvSpPr>
          <p:cNvPr id="5" name="TextBox 4"/>
          <p:cNvSpPr txBox="1"/>
          <p:nvPr/>
        </p:nvSpPr>
        <p:spPr>
          <a:xfrm>
            <a:off x="9123251" y="1965876"/>
            <a:ext cx="1551707" cy="430887"/>
          </a:xfrm>
          <a:prstGeom prst="rect">
            <a:avLst/>
          </a:prstGeom>
          <a:noFill/>
        </p:spPr>
        <p:txBody>
          <a:bodyPr wrap="none" lIns="0" tIns="0" rIns="0" bIns="0" rtlCol="0">
            <a:spAutoFit/>
          </a:bodyPr>
          <a:lstStyle/>
          <a:p>
            <a:pPr algn="ctr"/>
            <a:r>
              <a:rPr lang="en-US" sz="1400" b="1" dirty="0" smtClean="0">
                <a:solidFill>
                  <a:schemeClr val="accent2"/>
                </a:solidFill>
              </a:rPr>
              <a:t>M&amp;D</a:t>
            </a:r>
          </a:p>
          <a:p>
            <a:pPr algn="ctr"/>
            <a:r>
              <a:rPr lang="en-US" sz="1400" b="1" dirty="0" smtClean="0">
                <a:solidFill>
                  <a:schemeClr val="accent2"/>
                </a:solidFill>
              </a:rPr>
              <a:t>Ingestion Message </a:t>
            </a:r>
          </a:p>
        </p:txBody>
      </p:sp>
    </p:spTree>
    <p:extLst>
      <p:ext uri="{BB962C8B-B14F-4D97-AF65-F5344CB8AC3E}">
        <p14:creationId xmlns:p14="http://schemas.microsoft.com/office/powerpoint/2010/main" val="1319551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and Diagnostics service </a:t>
            </a:r>
            <a:r>
              <a:rPr lang="en-US" b="1" dirty="0" smtClean="0"/>
              <a:t>(M&amp;D)</a:t>
            </a:r>
            <a:endParaRPr lang="en-US" b="1"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29</a:t>
            </a:fld>
            <a:endParaRPr lang="en-CA" dirty="0"/>
          </a:p>
        </p:txBody>
      </p:sp>
      <p:sp>
        <p:nvSpPr>
          <p:cNvPr id="8" name="TextBox 7"/>
          <p:cNvSpPr txBox="1"/>
          <p:nvPr/>
        </p:nvSpPr>
        <p:spPr>
          <a:xfrm>
            <a:off x="6467594" y="3705867"/>
            <a:ext cx="65" cy="246221"/>
          </a:xfrm>
          <a:prstGeom prst="rect">
            <a:avLst/>
          </a:prstGeom>
          <a:noFill/>
        </p:spPr>
        <p:txBody>
          <a:bodyPr wrap="none" lIns="0" tIns="0" rIns="0" bIns="0" rtlCol="0">
            <a:spAutoFit/>
          </a:bodyPr>
          <a:lstStyle/>
          <a:p>
            <a:endParaRPr lang="en-US" sz="1600" dirty="0" smtClean="0">
              <a:solidFill>
                <a:schemeClr val="accent2"/>
              </a:solidFill>
            </a:endParaRPr>
          </a:p>
        </p:txBody>
      </p:sp>
      <p:sp>
        <p:nvSpPr>
          <p:cNvPr id="14" name="Rectangle 13"/>
          <p:cNvSpPr/>
          <p:nvPr/>
        </p:nvSpPr>
        <p:spPr>
          <a:xfrm>
            <a:off x="1164858" y="5315284"/>
            <a:ext cx="2252528"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Kafka</a:t>
            </a:r>
            <a:endParaRPr lang="en-US" sz="1600" dirty="0"/>
          </a:p>
        </p:txBody>
      </p:sp>
      <p:sp>
        <p:nvSpPr>
          <p:cNvPr id="15" name="Rectangle 14"/>
          <p:cNvSpPr/>
          <p:nvPr/>
        </p:nvSpPr>
        <p:spPr>
          <a:xfrm>
            <a:off x="5381753" y="5113061"/>
            <a:ext cx="1698058"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(Go)</a:t>
            </a:r>
            <a:endParaRPr lang="en-US" sz="1600" dirty="0"/>
          </a:p>
        </p:txBody>
      </p:sp>
      <p:sp>
        <p:nvSpPr>
          <p:cNvPr id="17" name="Rectangle 16"/>
          <p:cNvSpPr/>
          <p:nvPr/>
        </p:nvSpPr>
        <p:spPr>
          <a:xfrm>
            <a:off x="9050667" y="2148813"/>
            <a:ext cx="2239549" cy="526110"/>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Customer Query App</a:t>
            </a:r>
            <a:endParaRPr lang="en-US" sz="1600" dirty="0"/>
          </a:p>
        </p:txBody>
      </p:sp>
      <p:sp>
        <p:nvSpPr>
          <p:cNvPr id="18" name="Rectangle 17"/>
          <p:cNvSpPr/>
          <p:nvPr/>
        </p:nvSpPr>
        <p:spPr>
          <a:xfrm>
            <a:off x="9050668" y="4125501"/>
            <a:ext cx="2239549" cy="4620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Query Service (Java)</a:t>
            </a:r>
            <a:endParaRPr lang="en-US" sz="1600" dirty="0"/>
          </a:p>
        </p:txBody>
      </p:sp>
      <p:sp>
        <p:nvSpPr>
          <p:cNvPr id="19" name="Rectangle 18"/>
          <p:cNvSpPr/>
          <p:nvPr/>
        </p:nvSpPr>
        <p:spPr>
          <a:xfrm>
            <a:off x="9050669" y="5312117"/>
            <a:ext cx="2239549"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Apache </a:t>
            </a:r>
            <a:r>
              <a:rPr lang="en-US" sz="1600" dirty="0" smtClean="0"/>
              <a:t>Cassandra</a:t>
            </a:r>
            <a:endParaRPr lang="en-US" sz="1600" dirty="0"/>
          </a:p>
        </p:txBody>
      </p:sp>
      <p:cxnSp>
        <p:nvCxnSpPr>
          <p:cNvPr id="25" name="Straight Arrow Connector 24"/>
          <p:cNvCxnSpPr>
            <a:stCxn id="15" idx="3"/>
            <a:endCxn id="19" idx="1"/>
          </p:cNvCxnSpPr>
          <p:nvPr/>
        </p:nvCxnSpPr>
        <p:spPr>
          <a:xfrm>
            <a:off x="7079811" y="5545210"/>
            <a:ext cx="197085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flipV="1">
            <a:off x="3417386" y="5545210"/>
            <a:ext cx="1964367" cy="3167"/>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170442" y="2674923"/>
            <a:ext cx="1" cy="14505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164857" y="2123093"/>
            <a:ext cx="2252529" cy="529278"/>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Edge device/App</a:t>
            </a:r>
            <a:endParaRPr lang="en-US" sz="1600" dirty="0"/>
          </a:p>
        </p:txBody>
      </p:sp>
      <p:sp>
        <p:nvSpPr>
          <p:cNvPr id="48" name="Rectangle 47"/>
          <p:cNvSpPr/>
          <p:nvPr/>
        </p:nvSpPr>
        <p:spPr>
          <a:xfrm>
            <a:off x="1164857" y="4124573"/>
            <a:ext cx="2239549" cy="46203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Gateway (Go)</a:t>
            </a:r>
            <a:endParaRPr lang="en-US" sz="1600" dirty="0"/>
          </a:p>
        </p:txBody>
      </p:sp>
      <p:cxnSp>
        <p:nvCxnSpPr>
          <p:cNvPr id="50" name="Straight Arrow Connector 49"/>
          <p:cNvCxnSpPr>
            <a:stCxn id="44" idx="2"/>
            <a:endCxn id="48" idx="0"/>
          </p:cNvCxnSpPr>
          <p:nvPr/>
        </p:nvCxnSpPr>
        <p:spPr>
          <a:xfrm flipH="1">
            <a:off x="2284632" y="2652371"/>
            <a:ext cx="6490" cy="14722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284632" y="4586610"/>
            <a:ext cx="6490" cy="72867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170443" y="4587537"/>
            <a:ext cx="1" cy="72458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4080533" y="5281427"/>
            <a:ext cx="631583" cy="184666"/>
          </a:xfrm>
          <a:prstGeom prst="rect">
            <a:avLst/>
          </a:prstGeom>
          <a:noFill/>
        </p:spPr>
        <p:txBody>
          <a:bodyPr wrap="none" lIns="0" tIns="0" rIns="0" bIns="0" rtlCol="0">
            <a:spAutoFit/>
          </a:bodyPr>
          <a:lstStyle/>
          <a:p>
            <a:r>
              <a:rPr lang="en-US" sz="1200" dirty="0" smtClean="0">
                <a:solidFill>
                  <a:schemeClr val="accent2"/>
                </a:solidFill>
              </a:rPr>
              <a:t>Subscribe</a:t>
            </a:r>
          </a:p>
        </p:txBody>
      </p:sp>
      <p:sp>
        <p:nvSpPr>
          <p:cNvPr id="65" name="TextBox 64"/>
          <p:cNvSpPr txBox="1"/>
          <p:nvPr/>
        </p:nvSpPr>
        <p:spPr>
          <a:xfrm>
            <a:off x="7766189" y="5281427"/>
            <a:ext cx="598101" cy="184666"/>
          </a:xfrm>
          <a:prstGeom prst="rect">
            <a:avLst/>
          </a:prstGeom>
          <a:noFill/>
        </p:spPr>
        <p:txBody>
          <a:bodyPr wrap="square" lIns="0" tIns="0" rIns="0" bIns="0" rtlCol="0">
            <a:spAutoFit/>
          </a:bodyPr>
          <a:lstStyle/>
          <a:p>
            <a:pPr algn="ctr"/>
            <a:r>
              <a:rPr lang="en-US" sz="1200" dirty="0" smtClean="0">
                <a:solidFill>
                  <a:schemeClr val="accent2"/>
                </a:solidFill>
              </a:rPr>
              <a:t>Write</a:t>
            </a:r>
          </a:p>
        </p:txBody>
      </p:sp>
      <p:sp>
        <p:nvSpPr>
          <p:cNvPr id="68" name="TextBox 67"/>
          <p:cNvSpPr txBox="1"/>
          <p:nvPr/>
        </p:nvSpPr>
        <p:spPr>
          <a:xfrm>
            <a:off x="2365968" y="3308123"/>
            <a:ext cx="840528" cy="369332"/>
          </a:xfrm>
          <a:prstGeom prst="rect">
            <a:avLst/>
          </a:prstGeom>
          <a:noFill/>
        </p:spPr>
        <p:txBody>
          <a:bodyPr wrap="square" lIns="0" tIns="0" rIns="0" bIns="0" rtlCol="0">
            <a:spAutoFit/>
          </a:bodyPr>
          <a:lstStyle/>
          <a:p>
            <a:r>
              <a:rPr lang="en-US" sz="1200" dirty="0" smtClean="0">
                <a:solidFill>
                  <a:schemeClr val="accent2"/>
                </a:solidFill>
              </a:rPr>
              <a:t>Ingest </a:t>
            </a:r>
            <a:r>
              <a:rPr lang="en-US" sz="1200" dirty="0" err="1" smtClean="0">
                <a:solidFill>
                  <a:schemeClr val="accent2"/>
                </a:solidFill>
              </a:rPr>
              <a:t>datapoints</a:t>
            </a:r>
            <a:endParaRPr lang="en-US" sz="1600" dirty="0" smtClean="0">
              <a:solidFill>
                <a:schemeClr val="accent2"/>
              </a:solidFill>
            </a:endParaRPr>
          </a:p>
        </p:txBody>
      </p:sp>
      <p:sp>
        <p:nvSpPr>
          <p:cNvPr id="69" name="TextBox 68"/>
          <p:cNvSpPr txBox="1"/>
          <p:nvPr/>
        </p:nvSpPr>
        <p:spPr>
          <a:xfrm>
            <a:off x="2362416" y="4862547"/>
            <a:ext cx="469680" cy="184666"/>
          </a:xfrm>
          <a:prstGeom prst="rect">
            <a:avLst/>
          </a:prstGeom>
          <a:noFill/>
        </p:spPr>
        <p:txBody>
          <a:bodyPr wrap="none" lIns="0" tIns="0" rIns="0" bIns="0" rtlCol="0">
            <a:spAutoFit/>
          </a:bodyPr>
          <a:lstStyle/>
          <a:p>
            <a:r>
              <a:rPr lang="en-US" sz="1200" dirty="0" smtClean="0">
                <a:solidFill>
                  <a:schemeClr val="accent2"/>
                </a:solidFill>
              </a:rPr>
              <a:t>Publish</a:t>
            </a:r>
            <a:endParaRPr lang="en-US" sz="1600" dirty="0" smtClean="0">
              <a:solidFill>
                <a:schemeClr val="accent2"/>
              </a:solidFill>
            </a:endParaRPr>
          </a:p>
        </p:txBody>
      </p:sp>
      <p:sp>
        <p:nvSpPr>
          <p:cNvPr id="70" name="TextBox 69"/>
          <p:cNvSpPr txBox="1"/>
          <p:nvPr/>
        </p:nvSpPr>
        <p:spPr>
          <a:xfrm>
            <a:off x="10245778" y="3215546"/>
            <a:ext cx="850260" cy="369332"/>
          </a:xfrm>
          <a:prstGeom prst="rect">
            <a:avLst/>
          </a:prstGeom>
          <a:noFill/>
        </p:spPr>
        <p:txBody>
          <a:bodyPr wrap="square" lIns="0" tIns="0" rIns="0" bIns="0" rtlCol="0">
            <a:spAutoFit/>
          </a:bodyPr>
          <a:lstStyle/>
          <a:p>
            <a:r>
              <a:rPr lang="en-US" sz="1200" dirty="0" smtClean="0">
                <a:solidFill>
                  <a:schemeClr val="accent2"/>
                </a:solidFill>
              </a:rPr>
              <a:t>Query for</a:t>
            </a:r>
          </a:p>
          <a:p>
            <a:r>
              <a:rPr lang="en-US" sz="1200" dirty="0" err="1" smtClean="0">
                <a:solidFill>
                  <a:schemeClr val="accent2"/>
                </a:solidFill>
              </a:rPr>
              <a:t>datapoints</a:t>
            </a:r>
            <a:endParaRPr lang="en-US" sz="1200" dirty="0" smtClean="0">
              <a:solidFill>
                <a:schemeClr val="accent2"/>
              </a:solidFill>
            </a:endParaRPr>
          </a:p>
        </p:txBody>
      </p:sp>
      <p:sp>
        <p:nvSpPr>
          <p:cNvPr id="71" name="TextBox 70"/>
          <p:cNvSpPr txBox="1"/>
          <p:nvPr/>
        </p:nvSpPr>
        <p:spPr>
          <a:xfrm>
            <a:off x="10235556" y="4856200"/>
            <a:ext cx="580287" cy="184666"/>
          </a:xfrm>
          <a:prstGeom prst="rect">
            <a:avLst/>
          </a:prstGeom>
          <a:noFill/>
        </p:spPr>
        <p:txBody>
          <a:bodyPr wrap="none" lIns="0" tIns="0" rIns="0" bIns="0" rtlCol="0">
            <a:spAutoFit/>
          </a:bodyPr>
          <a:lstStyle/>
          <a:p>
            <a:r>
              <a:rPr lang="en-US" sz="1200" dirty="0" smtClean="0">
                <a:solidFill>
                  <a:schemeClr val="accent2"/>
                </a:solidFill>
              </a:rPr>
              <a:t>Query C*</a:t>
            </a:r>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Tree>
    <p:extLst>
      <p:ext uri="{BB962C8B-B14F-4D97-AF65-F5344CB8AC3E}">
        <p14:creationId xmlns:p14="http://schemas.microsoft.com/office/powerpoint/2010/main" val="10324642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5"/>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a:xfrm>
            <a:off x="-9144" y="3382"/>
            <a:ext cx="12207240" cy="6876288"/>
          </a:xfrm>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b="1" dirty="0"/>
              <a:t>Engineering @ GE</a:t>
            </a:r>
          </a:p>
          <a:p>
            <a:pPr marL="514350" indent="-514350">
              <a:buFont typeface="+mj-lt"/>
              <a:buAutoNum type="arabicPeriod"/>
            </a:pPr>
            <a:r>
              <a:rPr lang="en-US" dirty="0"/>
              <a:t>Introduction to Black Box Monitoring</a:t>
            </a:r>
          </a:p>
          <a:p>
            <a:pPr marL="514350" indent="-514350">
              <a:buFont typeface="+mj-lt"/>
              <a:buAutoNum type="arabicPeriod"/>
            </a:pPr>
            <a:r>
              <a:rPr lang="en-US" dirty="0"/>
              <a:t>Black Box monitoring @ GE </a:t>
            </a:r>
          </a:p>
          <a:p>
            <a:pPr marL="514350" indent="-514350">
              <a:buFont typeface="+mj-lt"/>
              <a:buAutoNum type="arabicPeriod"/>
            </a:pPr>
            <a:r>
              <a:rPr lang="en-US" dirty="0"/>
              <a:t>Sample black box monitor</a:t>
            </a:r>
          </a:p>
          <a:p>
            <a:pPr marL="514350" indent="-514350">
              <a:buFont typeface="+mj-lt"/>
              <a:buAutoNum type="arabicPeriod"/>
            </a:pPr>
            <a:r>
              <a:rPr lang="en-US" dirty="0"/>
              <a:t>Takeaways</a:t>
            </a:r>
          </a:p>
        </p:txBody>
      </p:sp>
    </p:spTree>
    <p:extLst>
      <p:ext uri="{BB962C8B-B14F-4D97-AF65-F5344CB8AC3E}">
        <p14:creationId xmlns:p14="http://schemas.microsoft.com/office/powerpoint/2010/main" val="1362185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Probe ingests to cloud gateway every 10 seconds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30</a:t>
            </a:fld>
            <a:endParaRPr lang="en-CA" dirty="0"/>
          </a:p>
        </p:txBody>
      </p:sp>
      <p:sp>
        <p:nvSpPr>
          <p:cNvPr id="14" name="Rectangle 13"/>
          <p:cNvSpPr/>
          <p:nvPr/>
        </p:nvSpPr>
        <p:spPr>
          <a:xfrm>
            <a:off x="1164858" y="5315284"/>
            <a:ext cx="2252528"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Kafka</a:t>
            </a:r>
            <a:endParaRPr lang="en-US" sz="1600" dirty="0"/>
          </a:p>
        </p:txBody>
      </p:sp>
      <p:sp>
        <p:nvSpPr>
          <p:cNvPr id="15" name="Rectangle 14"/>
          <p:cNvSpPr/>
          <p:nvPr/>
        </p:nvSpPr>
        <p:spPr>
          <a:xfrm>
            <a:off x="5381753" y="5113061"/>
            <a:ext cx="1698058"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(Go)</a:t>
            </a:r>
            <a:endParaRPr lang="en-US" sz="1600" dirty="0"/>
          </a:p>
        </p:txBody>
      </p:sp>
      <p:sp>
        <p:nvSpPr>
          <p:cNvPr id="17" name="Rectangle 16"/>
          <p:cNvSpPr/>
          <p:nvPr/>
        </p:nvSpPr>
        <p:spPr>
          <a:xfrm>
            <a:off x="9050667" y="2148813"/>
            <a:ext cx="2239549" cy="526110"/>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Customer Query App</a:t>
            </a:r>
            <a:endParaRPr lang="en-US" sz="1600" dirty="0"/>
          </a:p>
        </p:txBody>
      </p:sp>
      <p:sp>
        <p:nvSpPr>
          <p:cNvPr id="18" name="Rectangle 17"/>
          <p:cNvSpPr/>
          <p:nvPr/>
        </p:nvSpPr>
        <p:spPr>
          <a:xfrm>
            <a:off x="9050668" y="4125501"/>
            <a:ext cx="2239549" cy="4620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Query Service (Java)</a:t>
            </a:r>
            <a:endParaRPr lang="en-US" sz="1600" dirty="0"/>
          </a:p>
        </p:txBody>
      </p:sp>
      <p:sp>
        <p:nvSpPr>
          <p:cNvPr id="19" name="Rectangle 18"/>
          <p:cNvSpPr/>
          <p:nvPr/>
        </p:nvSpPr>
        <p:spPr>
          <a:xfrm>
            <a:off x="9050669" y="5312117"/>
            <a:ext cx="2239549"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Apache </a:t>
            </a:r>
            <a:r>
              <a:rPr lang="en-US" sz="1600" dirty="0" smtClean="0"/>
              <a:t>Cassandra</a:t>
            </a:r>
            <a:endParaRPr lang="en-US" sz="1600" dirty="0"/>
          </a:p>
        </p:txBody>
      </p:sp>
      <p:cxnSp>
        <p:nvCxnSpPr>
          <p:cNvPr id="25" name="Straight Arrow Connector 24"/>
          <p:cNvCxnSpPr>
            <a:stCxn id="15" idx="3"/>
            <a:endCxn id="19" idx="1"/>
          </p:cNvCxnSpPr>
          <p:nvPr/>
        </p:nvCxnSpPr>
        <p:spPr>
          <a:xfrm>
            <a:off x="7079811" y="5545210"/>
            <a:ext cx="197085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flipV="1">
            <a:off x="3417386" y="5545210"/>
            <a:ext cx="1964367" cy="3167"/>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170442" y="2674923"/>
            <a:ext cx="1" cy="14505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164857" y="2123093"/>
            <a:ext cx="2252529" cy="529278"/>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Edge device/App</a:t>
            </a:r>
            <a:endParaRPr lang="en-US" sz="1600" dirty="0"/>
          </a:p>
        </p:txBody>
      </p:sp>
      <p:sp>
        <p:nvSpPr>
          <p:cNvPr id="48" name="Rectangle 47"/>
          <p:cNvSpPr/>
          <p:nvPr/>
        </p:nvSpPr>
        <p:spPr>
          <a:xfrm>
            <a:off x="1164857" y="4124573"/>
            <a:ext cx="2239549" cy="46203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Gateway (Go)</a:t>
            </a:r>
            <a:endParaRPr lang="en-US" sz="1600" dirty="0"/>
          </a:p>
        </p:txBody>
      </p:sp>
      <p:cxnSp>
        <p:nvCxnSpPr>
          <p:cNvPr id="50" name="Straight Arrow Connector 49"/>
          <p:cNvCxnSpPr>
            <a:stCxn id="44" idx="2"/>
            <a:endCxn id="48" idx="0"/>
          </p:cNvCxnSpPr>
          <p:nvPr/>
        </p:nvCxnSpPr>
        <p:spPr>
          <a:xfrm flipH="1">
            <a:off x="2284632" y="2652371"/>
            <a:ext cx="6490" cy="14722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284632" y="4586610"/>
            <a:ext cx="6490" cy="72867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170443" y="4587537"/>
            <a:ext cx="1" cy="72458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4080533" y="5281427"/>
            <a:ext cx="631583" cy="184666"/>
          </a:xfrm>
          <a:prstGeom prst="rect">
            <a:avLst/>
          </a:prstGeom>
          <a:noFill/>
        </p:spPr>
        <p:txBody>
          <a:bodyPr wrap="none" lIns="0" tIns="0" rIns="0" bIns="0" rtlCol="0">
            <a:spAutoFit/>
          </a:bodyPr>
          <a:lstStyle/>
          <a:p>
            <a:r>
              <a:rPr lang="en-US" sz="1200" dirty="0" smtClean="0">
                <a:solidFill>
                  <a:schemeClr val="accent2"/>
                </a:solidFill>
              </a:rPr>
              <a:t>Subscribe</a:t>
            </a:r>
          </a:p>
        </p:txBody>
      </p:sp>
      <p:sp>
        <p:nvSpPr>
          <p:cNvPr id="65" name="TextBox 64"/>
          <p:cNvSpPr txBox="1"/>
          <p:nvPr/>
        </p:nvSpPr>
        <p:spPr>
          <a:xfrm>
            <a:off x="7766189" y="5281427"/>
            <a:ext cx="598101" cy="184666"/>
          </a:xfrm>
          <a:prstGeom prst="rect">
            <a:avLst/>
          </a:prstGeom>
          <a:noFill/>
        </p:spPr>
        <p:txBody>
          <a:bodyPr wrap="square" lIns="0" tIns="0" rIns="0" bIns="0" rtlCol="0">
            <a:spAutoFit/>
          </a:bodyPr>
          <a:lstStyle/>
          <a:p>
            <a:pPr algn="ctr"/>
            <a:r>
              <a:rPr lang="en-US" sz="1200" dirty="0" smtClean="0">
                <a:solidFill>
                  <a:schemeClr val="accent2"/>
                </a:solidFill>
              </a:rPr>
              <a:t>Write</a:t>
            </a:r>
          </a:p>
        </p:txBody>
      </p:sp>
      <p:sp>
        <p:nvSpPr>
          <p:cNvPr id="69" name="TextBox 68"/>
          <p:cNvSpPr txBox="1"/>
          <p:nvPr/>
        </p:nvSpPr>
        <p:spPr>
          <a:xfrm>
            <a:off x="2362416" y="4862547"/>
            <a:ext cx="469680" cy="184666"/>
          </a:xfrm>
          <a:prstGeom prst="rect">
            <a:avLst/>
          </a:prstGeom>
          <a:noFill/>
        </p:spPr>
        <p:txBody>
          <a:bodyPr wrap="none" lIns="0" tIns="0" rIns="0" bIns="0" rtlCol="0">
            <a:spAutoFit/>
          </a:bodyPr>
          <a:lstStyle/>
          <a:p>
            <a:r>
              <a:rPr lang="en-US" sz="1200" dirty="0" smtClean="0">
                <a:solidFill>
                  <a:schemeClr val="accent2"/>
                </a:solidFill>
              </a:rPr>
              <a:t>Publish</a:t>
            </a:r>
            <a:endParaRPr lang="en-US" sz="1600" dirty="0" smtClean="0">
              <a:solidFill>
                <a:schemeClr val="accent2"/>
              </a:solidFill>
            </a:endParaRPr>
          </a:p>
        </p:txBody>
      </p:sp>
      <p:sp>
        <p:nvSpPr>
          <p:cNvPr id="71" name="TextBox 70"/>
          <p:cNvSpPr txBox="1"/>
          <p:nvPr/>
        </p:nvSpPr>
        <p:spPr>
          <a:xfrm>
            <a:off x="10235556" y="4856200"/>
            <a:ext cx="580287" cy="184666"/>
          </a:xfrm>
          <a:prstGeom prst="rect">
            <a:avLst/>
          </a:prstGeom>
          <a:noFill/>
        </p:spPr>
        <p:txBody>
          <a:bodyPr wrap="none" lIns="0" tIns="0" rIns="0" bIns="0" rtlCol="0">
            <a:spAutoFit/>
          </a:bodyPr>
          <a:lstStyle/>
          <a:p>
            <a:r>
              <a:rPr lang="en-US" sz="1200" dirty="0" smtClean="0">
                <a:solidFill>
                  <a:schemeClr val="accent2"/>
                </a:solidFill>
              </a:rPr>
              <a:t>Query C*</a:t>
            </a:r>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8" name="Rectangle 37"/>
          <p:cNvSpPr/>
          <p:nvPr/>
        </p:nvSpPr>
        <p:spPr>
          <a:xfrm>
            <a:off x="5104517" y="3291965"/>
            <a:ext cx="2252529" cy="749354"/>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M&amp;D Probe</a:t>
            </a:r>
          </a:p>
        </p:txBody>
      </p:sp>
      <p:cxnSp>
        <p:nvCxnSpPr>
          <p:cNvPr id="39" name="Elbow Connector 38"/>
          <p:cNvCxnSpPr/>
          <p:nvPr/>
        </p:nvCxnSpPr>
        <p:spPr>
          <a:xfrm rot="10800000" flipV="1">
            <a:off x="3404406" y="3666642"/>
            <a:ext cx="1700111" cy="688950"/>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TextBox 41"/>
          <p:cNvSpPr txBox="1"/>
          <p:nvPr/>
        </p:nvSpPr>
        <p:spPr>
          <a:xfrm>
            <a:off x="3531910" y="3781646"/>
            <a:ext cx="1295226" cy="369332"/>
          </a:xfrm>
          <a:prstGeom prst="rect">
            <a:avLst/>
          </a:prstGeom>
          <a:solidFill>
            <a:schemeClr val="bg1"/>
          </a:solidFill>
        </p:spPr>
        <p:txBody>
          <a:bodyPr wrap="none" lIns="0" tIns="0" rIns="0" bIns="0" rtlCol="0">
            <a:spAutoFit/>
          </a:bodyPr>
          <a:lstStyle/>
          <a:p>
            <a:pPr algn="ctr"/>
            <a:r>
              <a:rPr lang="en-US" sz="1200" dirty="0" smtClean="0">
                <a:solidFill>
                  <a:srgbClr val="FF0000"/>
                </a:solidFill>
              </a:rPr>
              <a:t>Ingest for </a:t>
            </a:r>
            <a:r>
              <a:rPr lang="en-US" sz="1200" dirty="0" err="1">
                <a:solidFill>
                  <a:srgbClr val="FF0000"/>
                </a:solidFill>
              </a:rPr>
              <a:t>probe_tag</a:t>
            </a:r>
            <a:endParaRPr lang="en-US" sz="1200" dirty="0" smtClean="0">
              <a:solidFill>
                <a:srgbClr val="FF0000"/>
              </a:solidFill>
            </a:endParaRPr>
          </a:p>
          <a:p>
            <a:pPr algn="ctr"/>
            <a:r>
              <a:rPr lang="en-US" sz="1200" dirty="0">
                <a:solidFill>
                  <a:srgbClr val="FF0000"/>
                </a:solidFill>
              </a:rPr>
              <a:t>e</a:t>
            </a:r>
            <a:r>
              <a:rPr lang="en-US" sz="1200" dirty="0" smtClean="0">
                <a:solidFill>
                  <a:srgbClr val="FF0000"/>
                </a:solidFill>
              </a:rPr>
              <a:t>very 10 seconds</a:t>
            </a:r>
          </a:p>
        </p:txBody>
      </p:sp>
      <p:sp>
        <p:nvSpPr>
          <p:cNvPr id="43" name="Oval 42"/>
          <p:cNvSpPr/>
          <p:nvPr/>
        </p:nvSpPr>
        <p:spPr>
          <a:xfrm>
            <a:off x="3295058" y="3705388"/>
            <a:ext cx="1715854" cy="5374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710663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gateway publishes to Kafka</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31</a:t>
            </a:fld>
            <a:endParaRPr lang="en-CA" dirty="0"/>
          </a:p>
        </p:txBody>
      </p:sp>
      <p:sp>
        <p:nvSpPr>
          <p:cNvPr id="8" name="TextBox 7"/>
          <p:cNvSpPr txBox="1"/>
          <p:nvPr/>
        </p:nvSpPr>
        <p:spPr>
          <a:xfrm>
            <a:off x="6467594" y="3705867"/>
            <a:ext cx="65" cy="246221"/>
          </a:xfrm>
          <a:prstGeom prst="rect">
            <a:avLst/>
          </a:prstGeom>
          <a:noFill/>
        </p:spPr>
        <p:txBody>
          <a:bodyPr wrap="none" lIns="0" tIns="0" rIns="0" bIns="0" rtlCol="0">
            <a:spAutoFit/>
          </a:bodyPr>
          <a:lstStyle/>
          <a:p>
            <a:endParaRPr lang="en-US" sz="1600" dirty="0" smtClean="0">
              <a:solidFill>
                <a:schemeClr val="accent2"/>
              </a:solidFill>
            </a:endParaRPr>
          </a:p>
        </p:txBody>
      </p:sp>
      <p:sp>
        <p:nvSpPr>
          <p:cNvPr id="14" name="Rectangle 13"/>
          <p:cNvSpPr/>
          <p:nvPr/>
        </p:nvSpPr>
        <p:spPr>
          <a:xfrm>
            <a:off x="1164858" y="5315284"/>
            <a:ext cx="2252528"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Kafka</a:t>
            </a:r>
            <a:endParaRPr lang="en-US" sz="1600" dirty="0"/>
          </a:p>
        </p:txBody>
      </p:sp>
      <p:sp>
        <p:nvSpPr>
          <p:cNvPr id="15" name="Rectangle 14"/>
          <p:cNvSpPr/>
          <p:nvPr/>
        </p:nvSpPr>
        <p:spPr>
          <a:xfrm>
            <a:off x="5381753" y="5113061"/>
            <a:ext cx="1698058"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(Go)</a:t>
            </a:r>
            <a:endParaRPr lang="en-US" sz="1600" dirty="0"/>
          </a:p>
        </p:txBody>
      </p:sp>
      <p:sp>
        <p:nvSpPr>
          <p:cNvPr id="17" name="Rectangle 16"/>
          <p:cNvSpPr/>
          <p:nvPr/>
        </p:nvSpPr>
        <p:spPr>
          <a:xfrm>
            <a:off x="9050667" y="2148813"/>
            <a:ext cx="2239549" cy="526110"/>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Customer Query App</a:t>
            </a:r>
            <a:endParaRPr lang="en-US" sz="1600" dirty="0"/>
          </a:p>
        </p:txBody>
      </p:sp>
      <p:sp>
        <p:nvSpPr>
          <p:cNvPr id="18" name="Rectangle 17"/>
          <p:cNvSpPr/>
          <p:nvPr/>
        </p:nvSpPr>
        <p:spPr>
          <a:xfrm>
            <a:off x="9050668" y="4125501"/>
            <a:ext cx="2239549" cy="4620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Query Service (Java)</a:t>
            </a:r>
            <a:endParaRPr lang="en-US" sz="1600" dirty="0"/>
          </a:p>
        </p:txBody>
      </p:sp>
      <p:sp>
        <p:nvSpPr>
          <p:cNvPr id="19" name="Rectangle 18"/>
          <p:cNvSpPr/>
          <p:nvPr/>
        </p:nvSpPr>
        <p:spPr>
          <a:xfrm>
            <a:off x="9050669" y="5324309"/>
            <a:ext cx="2239549"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Apache </a:t>
            </a:r>
            <a:r>
              <a:rPr lang="en-US" sz="1600" dirty="0" smtClean="0"/>
              <a:t>Cassandra</a:t>
            </a:r>
            <a:endParaRPr lang="en-US" sz="1600" dirty="0"/>
          </a:p>
        </p:txBody>
      </p:sp>
      <p:cxnSp>
        <p:nvCxnSpPr>
          <p:cNvPr id="25" name="Straight Arrow Connector 24"/>
          <p:cNvCxnSpPr>
            <a:stCxn id="15" idx="3"/>
            <a:endCxn id="19" idx="1"/>
          </p:cNvCxnSpPr>
          <p:nvPr/>
        </p:nvCxnSpPr>
        <p:spPr>
          <a:xfrm>
            <a:off x="7079811" y="5545210"/>
            <a:ext cx="1970858" cy="1219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flipV="1">
            <a:off x="3417386" y="5545210"/>
            <a:ext cx="1964367" cy="3167"/>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170442" y="2674923"/>
            <a:ext cx="1" cy="14505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164857" y="2123093"/>
            <a:ext cx="2252529" cy="529278"/>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Edge device/App</a:t>
            </a:r>
            <a:endParaRPr lang="en-US" sz="1600" dirty="0"/>
          </a:p>
        </p:txBody>
      </p:sp>
      <p:sp>
        <p:nvSpPr>
          <p:cNvPr id="48" name="Rectangle 47"/>
          <p:cNvSpPr/>
          <p:nvPr/>
        </p:nvSpPr>
        <p:spPr>
          <a:xfrm>
            <a:off x="1164857" y="4124573"/>
            <a:ext cx="2239549" cy="46203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Gateway (Go)</a:t>
            </a:r>
            <a:endParaRPr lang="en-US" sz="1600" dirty="0"/>
          </a:p>
        </p:txBody>
      </p:sp>
      <p:cxnSp>
        <p:nvCxnSpPr>
          <p:cNvPr id="50" name="Straight Arrow Connector 49"/>
          <p:cNvCxnSpPr>
            <a:stCxn id="44" idx="2"/>
            <a:endCxn id="48" idx="0"/>
          </p:cNvCxnSpPr>
          <p:nvPr/>
        </p:nvCxnSpPr>
        <p:spPr>
          <a:xfrm flipH="1">
            <a:off x="2284632" y="2652371"/>
            <a:ext cx="6490" cy="14722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284632" y="4586610"/>
            <a:ext cx="6490" cy="72867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170443" y="4587537"/>
            <a:ext cx="1" cy="73677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4080533" y="5281427"/>
            <a:ext cx="631583" cy="184666"/>
          </a:xfrm>
          <a:prstGeom prst="rect">
            <a:avLst/>
          </a:prstGeom>
          <a:noFill/>
        </p:spPr>
        <p:txBody>
          <a:bodyPr wrap="none" lIns="0" tIns="0" rIns="0" bIns="0" rtlCol="0">
            <a:spAutoFit/>
          </a:bodyPr>
          <a:lstStyle/>
          <a:p>
            <a:r>
              <a:rPr lang="en-US" sz="1200" dirty="0" smtClean="0">
                <a:solidFill>
                  <a:schemeClr val="accent2"/>
                </a:solidFill>
              </a:rPr>
              <a:t>Subscribe</a:t>
            </a:r>
          </a:p>
        </p:txBody>
      </p:sp>
      <p:sp>
        <p:nvSpPr>
          <p:cNvPr id="65" name="TextBox 64"/>
          <p:cNvSpPr txBox="1"/>
          <p:nvPr/>
        </p:nvSpPr>
        <p:spPr>
          <a:xfrm>
            <a:off x="7766189" y="5281427"/>
            <a:ext cx="598101" cy="184666"/>
          </a:xfrm>
          <a:prstGeom prst="rect">
            <a:avLst/>
          </a:prstGeom>
          <a:noFill/>
        </p:spPr>
        <p:txBody>
          <a:bodyPr wrap="square" lIns="0" tIns="0" rIns="0" bIns="0" rtlCol="0">
            <a:spAutoFit/>
          </a:bodyPr>
          <a:lstStyle/>
          <a:p>
            <a:pPr algn="ctr"/>
            <a:r>
              <a:rPr lang="en-US" sz="1200" dirty="0" smtClean="0">
                <a:solidFill>
                  <a:schemeClr val="accent2"/>
                </a:solidFill>
              </a:rPr>
              <a:t>Write</a:t>
            </a:r>
          </a:p>
        </p:txBody>
      </p:sp>
      <p:sp>
        <p:nvSpPr>
          <p:cNvPr id="69" name="TextBox 68"/>
          <p:cNvSpPr txBox="1"/>
          <p:nvPr/>
        </p:nvSpPr>
        <p:spPr>
          <a:xfrm>
            <a:off x="2362416" y="4862547"/>
            <a:ext cx="469680" cy="184666"/>
          </a:xfrm>
          <a:prstGeom prst="rect">
            <a:avLst/>
          </a:prstGeom>
          <a:noFill/>
        </p:spPr>
        <p:txBody>
          <a:bodyPr wrap="none" lIns="0" tIns="0" rIns="0" bIns="0" rtlCol="0">
            <a:spAutoFit/>
          </a:bodyPr>
          <a:lstStyle/>
          <a:p>
            <a:r>
              <a:rPr lang="en-US" sz="1200" dirty="0" smtClean="0">
                <a:solidFill>
                  <a:srgbClr val="FF0000"/>
                </a:solidFill>
              </a:rPr>
              <a:t>Publish</a:t>
            </a:r>
            <a:endParaRPr lang="en-US" sz="1600" dirty="0" smtClean="0">
              <a:solidFill>
                <a:srgbClr val="FF0000"/>
              </a:solidFill>
            </a:endParaRPr>
          </a:p>
        </p:txBody>
      </p:sp>
      <p:sp>
        <p:nvSpPr>
          <p:cNvPr id="71" name="TextBox 70"/>
          <p:cNvSpPr txBox="1"/>
          <p:nvPr/>
        </p:nvSpPr>
        <p:spPr>
          <a:xfrm>
            <a:off x="10235556" y="4856200"/>
            <a:ext cx="580287" cy="184666"/>
          </a:xfrm>
          <a:prstGeom prst="rect">
            <a:avLst/>
          </a:prstGeom>
          <a:noFill/>
        </p:spPr>
        <p:txBody>
          <a:bodyPr wrap="none" lIns="0" tIns="0" rIns="0" bIns="0" rtlCol="0">
            <a:spAutoFit/>
          </a:bodyPr>
          <a:lstStyle/>
          <a:p>
            <a:r>
              <a:rPr lang="en-US" sz="1200" dirty="0" smtClean="0">
                <a:solidFill>
                  <a:schemeClr val="accent2"/>
                </a:solidFill>
              </a:rPr>
              <a:t>Query C*</a:t>
            </a:r>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0" name="Oval 29"/>
          <p:cNvSpPr/>
          <p:nvPr/>
        </p:nvSpPr>
        <p:spPr>
          <a:xfrm>
            <a:off x="1888727" y="4745850"/>
            <a:ext cx="1417058" cy="40910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2" name="Elbow Connector 31"/>
          <p:cNvCxnSpPr/>
          <p:nvPr/>
        </p:nvCxnSpPr>
        <p:spPr>
          <a:xfrm rot="10800000" flipV="1">
            <a:off x="3404406" y="3666642"/>
            <a:ext cx="1700111" cy="688950"/>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 name="TextBox 34"/>
          <p:cNvSpPr txBox="1"/>
          <p:nvPr/>
        </p:nvSpPr>
        <p:spPr>
          <a:xfrm>
            <a:off x="3531910" y="3781646"/>
            <a:ext cx="1295226" cy="369332"/>
          </a:xfrm>
          <a:prstGeom prst="rect">
            <a:avLst/>
          </a:prstGeom>
          <a:solidFill>
            <a:schemeClr val="bg1"/>
          </a:solidFill>
        </p:spPr>
        <p:txBody>
          <a:bodyPr wrap="none" lIns="0" tIns="0" rIns="0" bIns="0" rtlCol="0">
            <a:spAutoFit/>
          </a:bodyPr>
          <a:lstStyle/>
          <a:p>
            <a:pPr algn="ctr"/>
            <a:r>
              <a:rPr lang="en-US" sz="1200" dirty="0" smtClean="0">
                <a:solidFill>
                  <a:schemeClr val="accent2"/>
                </a:solidFill>
              </a:rPr>
              <a:t>Ingest for </a:t>
            </a:r>
            <a:r>
              <a:rPr lang="en-US" sz="1200" dirty="0" err="1">
                <a:solidFill>
                  <a:schemeClr val="accent2"/>
                </a:solidFill>
              </a:rPr>
              <a:t>probe_tag</a:t>
            </a:r>
            <a:endParaRPr lang="en-US" sz="1200" dirty="0" smtClean="0">
              <a:solidFill>
                <a:schemeClr val="accent2"/>
              </a:solidFill>
            </a:endParaRPr>
          </a:p>
          <a:p>
            <a:pPr algn="ctr"/>
            <a:r>
              <a:rPr lang="en-US" sz="1200" dirty="0">
                <a:solidFill>
                  <a:schemeClr val="accent2"/>
                </a:solidFill>
              </a:rPr>
              <a:t>e</a:t>
            </a:r>
            <a:r>
              <a:rPr lang="en-US" sz="1200" dirty="0" smtClean="0">
                <a:solidFill>
                  <a:schemeClr val="accent2"/>
                </a:solidFill>
              </a:rPr>
              <a:t>very 10 seconds</a:t>
            </a:r>
          </a:p>
        </p:txBody>
      </p:sp>
      <p:sp>
        <p:nvSpPr>
          <p:cNvPr id="28" name="Rectangle 27"/>
          <p:cNvSpPr/>
          <p:nvPr/>
        </p:nvSpPr>
        <p:spPr>
          <a:xfrm>
            <a:off x="5104517" y="3291965"/>
            <a:ext cx="2252529" cy="749354"/>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M&amp;D Probe</a:t>
            </a:r>
          </a:p>
        </p:txBody>
      </p:sp>
    </p:spTree>
    <p:extLst>
      <p:ext uri="{BB962C8B-B14F-4D97-AF65-F5344CB8AC3E}">
        <p14:creationId xmlns:p14="http://schemas.microsoft.com/office/powerpoint/2010/main" val="60201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parses data from Kafka</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32</a:t>
            </a:fld>
            <a:endParaRPr lang="en-CA" dirty="0"/>
          </a:p>
        </p:txBody>
      </p:sp>
      <p:sp>
        <p:nvSpPr>
          <p:cNvPr id="8" name="TextBox 7"/>
          <p:cNvSpPr txBox="1"/>
          <p:nvPr/>
        </p:nvSpPr>
        <p:spPr>
          <a:xfrm>
            <a:off x="6467594" y="3705867"/>
            <a:ext cx="65" cy="246221"/>
          </a:xfrm>
          <a:prstGeom prst="rect">
            <a:avLst/>
          </a:prstGeom>
          <a:noFill/>
        </p:spPr>
        <p:txBody>
          <a:bodyPr wrap="none" lIns="0" tIns="0" rIns="0" bIns="0" rtlCol="0">
            <a:spAutoFit/>
          </a:bodyPr>
          <a:lstStyle/>
          <a:p>
            <a:endParaRPr lang="en-US" sz="1600" dirty="0" smtClean="0">
              <a:solidFill>
                <a:schemeClr val="accent2"/>
              </a:solidFill>
            </a:endParaRPr>
          </a:p>
        </p:txBody>
      </p:sp>
      <p:sp>
        <p:nvSpPr>
          <p:cNvPr id="14" name="Rectangle 13"/>
          <p:cNvSpPr/>
          <p:nvPr/>
        </p:nvSpPr>
        <p:spPr>
          <a:xfrm>
            <a:off x="1164858" y="5315284"/>
            <a:ext cx="2252528"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Kafka</a:t>
            </a:r>
            <a:endParaRPr lang="en-US" sz="1600" dirty="0"/>
          </a:p>
        </p:txBody>
      </p:sp>
      <p:sp>
        <p:nvSpPr>
          <p:cNvPr id="15" name="Rectangle 14"/>
          <p:cNvSpPr/>
          <p:nvPr/>
        </p:nvSpPr>
        <p:spPr>
          <a:xfrm>
            <a:off x="5381753" y="5113061"/>
            <a:ext cx="1698058"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(Go)</a:t>
            </a:r>
            <a:endParaRPr lang="en-US" sz="1600" dirty="0"/>
          </a:p>
        </p:txBody>
      </p:sp>
      <p:sp>
        <p:nvSpPr>
          <p:cNvPr id="17" name="Rectangle 16"/>
          <p:cNvSpPr/>
          <p:nvPr/>
        </p:nvSpPr>
        <p:spPr>
          <a:xfrm>
            <a:off x="9050667" y="2148813"/>
            <a:ext cx="2239549" cy="526110"/>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Customer Query App</a:t>
            </a:r>
            <a:endParaRPr lang="en-US" sz="1600" dirty="0"/>
          </a:p>
        </p:txBody>
      </p:sp>
      <p:sp>
        <p:nvSpPr>
          <p:cNvPr id="18" name="Rectangle 17"/>
          <p:cNvSpPr/>
          <p:nvPr/>
        </p:nvSpPr>
        <p:spPr>
          <a:xfrm>
            <a:off x="9050668" y="4125501"/>
            <a:ext cx="2239549" cy="4620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Query Service (Java)</a:t>
            </a:r>
            <a:endParaRPr lang="en-US" sz="1600" dirty="0"/>
          </a:p>
        </p:txBody>
      </p:sp>
      <p:sp>
        <p:nvSpPr>
          <p:cNvPr id="19" name="Rectangle 18"/>
          <p:cNvSpPr/>
          <p:nvPr/>
        </p:nvSpPr>
        <p:spPr>
          <a:xfrm>
            <a:off x="9050669" y="5312117"/>
            <a:ext cx="2239549"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Apache </a:t>
            </a:r>
            <a:r>
              <a:rPr lang="en-US" sz="1600" dirty="0" smtClean="0"/>
              <a:t>Cassandra</a:t>
            </a:r>
            <a:endParaRPr lang="en-US" sz="1600" dirty="0"/>
          </a:p>
        </p:txBody>
      </p:sp>
      <p:cxnSp>
        <p:nvCxnSpPr>
          <p:cNvPr id="25" name="Straight Arrow Connector 24"/>
          <p:cNvCxnSpPr>
            <a:stCxn id="15" idx="3"/>
            <a:endCxn id="19" idx="1"/>
          </p:cNvCxnSpPr>
          <p:nvPr/>
        </p:nvCxnSpPr>
        <p:spPr>
          <a:xfrm>
            <a:off x="7079811" y="5545210"/>
            <a:ext cx="197085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flipV="1">
            <a:off x="3417386" y="5545210"/>
            <a:ext cx="1964367" cy="3167"/>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170442" y="2674923"/>
            <a:ext cx="1" cy="14505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164857" y="2123093"/>
            <a:ext cx="2252529" cy="529278"/>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Edge device/App</a:t>
            </a:r>
            <a:endParaRPr lang="en-US" sz="1600" dirty="0"/>
          </a:p>
        </p:txBody>
      </p:sp>
      <p:sp>
        <p:nvSpPr>
          <p:cNvPr id="48" name="Rectangle 47"/>
          <p:cNvSpPr/>
          <p:nvPr/>
        </p:nvSpPr>
        <p:spPr>
          <a:xfrm>
            <a:off x="1164857" y="4124573"/>
            <a:ext cx="2239549" cy="46203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Gateway (Go)</a:t>
            </a:r>
            <a:endParaRPr lang="en-US" sz="1600" dirty="0"/>
          </a:p>
        </p:txBody>
      </p:sp>
      <p:cxnSp>
        <p:nvCxnSpPr>
          <p:cNvPr id="50" name="Straight Arrow Connector 49"/>
          <p:cNvCxnSpPr>
            <a:stCxn id="44" idx="2"/>
            <a:endCxn id="48" idx="0"/>
          </p:cNvCxnSpPr>
          <p:nvPr/>
        </p:nvCxnSpPr>
        <p:spPr>
          <a:xfrm flipH="1">
            <a:off x="2284632" y="2652371"/>
            <a:ext cx="6490" cy="14722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284632" y="4586610"/>
            <a:ext cx="6490" cy="72867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170443" y="4587537"/>
            <a:ext cx="1" cy="72458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4080533" y="5281427"/>
            <a:ext cx="631583" cy="184666"/>
          </a:xfrm>
          <a:prstGeom prst="rect">
            <a:avLst/>
          </a:prstGeom>
          <a:noFill/>
        </p:spPr>
        <p:txBody>
          <a:bodyPr wrap="none" lIns="0" tIns="0" rIns="0" bIns="0" rtlCol="0">
            <a:spAutoFit/>
          </a:bodyPr>
          <a:lstStyle/>
          <a:p>
            <a:r>
              <a:rPr lang="en-US" sz="1200" dirty="0" smtClean="0">
                <a:solidFill>
                  <a:srgbClr val="FF0000"/>
                </a:solidFill>
              </a:rPr>
              <a:t>Subscribe</a:t>
            </a:r>
          </a:p>
        </p:txBody>
      </p:sp>
      <p:sp>
        <p:nvSpPr>
          <p:cNvPr id="65" name="TextBox 64"/>
          <p:cNvSpPr txBox="1"/>
          <p:nvPr/>
        </p:nvSpPr>
        <p:spPr>
          <a:xfrm>
            <a:off x="7766189" y="5281427"/>
            <a:ext cx="598101" cy="184666"/>
          </a:xfrm>
          <a:prstGeom prst="rect">
            <a:avLst/>
          </a:prstGeom>
          <a:noFill/>
        </p:spPr>
        <p:txBody>
          <a:bodyPr wrap="square" lIns="0" tIns="0" rIns="0" bIns="0" rtlCol="0">
            <a:spAutoFit/>
          </a:bodyPr>
          <a:lstStyle/>
          <a:p>
            <a:pPr algn="ctr"/>
            <a:r>
              <a:rPr lang="en-US" sz="1200" dirty="0" smtClean="0">
                <a:solidFill>
                  <a:schemeClr val="accent2"/>
                </a:solidFill>
              </a:rPr>
              <a:t>Write</a:t>
            </a:r>
          </a:p>
        </p:txBody>
      </p:sp>
      <p:sp>
        <p:nvSpPr>
          <p:cNvPr id="69" name="TextBox 68"/>
          <p:cNvSpPr txBox="1"/>
          <p:nvPr/>
        </p:nvSpPr>
        <p:spPr>
          <a:xfrm>
            <a:off x="2362416" y="4862547"/>
            <a:ext cx="469680" cy="184666"/>
          </a:xfrm>
          <a:prstGeom prst="rect">
            <a:avLst/>
          </a:prstGeom>
          <a:noFill/>
        </p:spPr>
        <p:txBody>
          <a:bodyPr wrap="none" lIns="0" tIns="0" rIns="0" bIns="0" rtlCol="0">
            <a:spAutoFit/>
          </a:bodyPr>
          <a:lstStyle/>
          <a:p>
            <a:r>
              <a:rPr lang="en-US" sz="1200" dirty="0" smtClean="0">
                <a:solidFill>
                  <a:schemeClr val="accent2"/>
                </a:solidFill>
              </a:rPr>
              <a:t>Publish</a:t>
            </a:r>
            <a:endParaRPr lang="en-US" sz="1600" dirty="0" smtClean="0">
              <a:solidFill>
                <a:schemeClr val="accent2"/>
              </a:solidFill>
            </a:endParaRPr>
          </a:p>
        </p:txBody>
      </p:sp>
      <p:sp>
        <p:nvSpPr>
          <p:cNvPr id="71" name="TextBox 70"/>
          <p:cNvSpPr txBox="1"/>
          <p:nvPr/>
        </p:nvSpPr>
        <p:spPr>
          <a:xfrm>
            <a:off x="10235556" y="4856200"/>
            <a:ext cx="580287" cy="184666"/>
          </a:xfrm>
          <a:prstGeom prst="rect">
            <a:avLst/>
          </a:prstGeom>
          <a:noFill/>
        </p:spPr>
        <p:txBody>
          <a:bodyPr wrap="none" lIns="0" tIns="0" rIns="0" bIns="0" rtlCol="0">
            <a:spAutoFit/>
          </a:bodyPr>
          <a:lstStyle/>
          <a:p>
            <a:r>
              <a:rPr lang="en-US" sz="1200" dirty="0" smtClean="0">
                <a:solidFill>
                  <a:schemeClr val="accent2"/>
                </a:solidFill>
              </a:rPr>
              <a:t>Query C*</a:t>
            </a:r>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0" name="Oval 29"/>
          <p:cNvSpPr/>
          <p:nvPr/>
        </p:nvSpPr>
        <p:spPr>
          <a:xfrm>
            <a:off x="3892574" y="5113061"/>
            <a:ext cx="943244" cy="55054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2" name="Elbow Connector 31"/>
          <p:cNvCxnSpPr/>
          <p:nvPr/>
        </p:nvCxnSpPr>
        <p:spPr>
          <a:xfrm rot="10800000" flipV="1">
            <a:off x="3404406" y="3666642"/>
            <a:ext cx="1700111" cy="688950"/>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 name="TextBox 34"/>
          <p:cNvSpPr txBox="1"/>
          <p:nvPr/>
        </p:nvSpPr>
        <p:spPr>
          <a:xfrm>
            <a:off x="3531911" y="3781646"/>
            <a:ext cx="1295227" cy="369332"/>
          </a:xfrm>
          <a:prstGeom prst="rect">
            <a:avLst/>
          </a:prstGeom>
          <a:solidFill>
            <a:schemeClr val="bg1"/>
          </a:solidFill>
        </p:spPr>
        <p:txBody>
          <a:bodyPr wrap="none" lIns="0" tIns="0" rIns="0" bIns="0" rtlCol="0">
            <a:spAutoFit/>
          </a:bodyPr>
          <a:lstStyle/>
          <a:p>
            <a:pPr algn="ctr"/>
            <a:r>
              <a:rPr lang="en-US" sz="1200" dirty="0" smtClean="0">
                <a:solidFill>
                  <a:schemeClr val="accent2"/>
                </a:solidFill>
              </a:rPr>
              <a:t>Ingest for </a:t>
            </a:r>
            <a:r>
              <a:rPr lang="en-US" sz="1200" dirty="0" err="1" smtClean="0">
                <a:solidFill>
                  <a:schemeClr val="accent2"/>
                </a:solidFill>
              </a:rPr>
              <a:t>probe_tag</a:t>
            </a:r>
            <a:endParaRPr lang="en-US" sz="1200" dirty="0" smtClean="0">
              <a:solidFill>
                <a:schemeClr val="accent2"/>
              </a:solidFill>
            </a:endParaRPr>
          </a:p>
          <a:p>
            <a:pPr algn="ctr"/>
            <a:r>
              <a:rPr lang="en-US" sz="1200" dirty="0">
                <a:solidFill>
                  <a:schemeClr val="accent2"/>
                </a:solidFill>
              </a:rPr>
              <a:t>e</a:t>
            </a:r>
            <a:r>
              <a:rPr lang="en-US" sz="1200" dirty="0" smtClean="0">
                <a:solidFill>
                  <a:schemeClr val="accent2"/>
                </a:solidFill>
              </a:rPr>
              <a:t>very 10 seconds</a:t>
            </a:r>
          </a:p>
        </p:txBody>
      </p:sp>
      <p:sp>
        <p:nvSpPr>
          <p:cNvPr id="28" name="Rectangle 27"/>
          <p:cNvSpPr/>
          <p:nvPr/>
        </p:nvSpPr>
        <p:spPr>
          <a:xfrm>
            <a:off x="5104517" y="3291965"/>
            <a:ext cx="2252529" cy="749354"/>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M&amp;D Probe</a:t>
            </a:r>
          </a:p>
        </p:txBody>
      </p:sp>
    </p:spTree>
    <p:extLst>
      <p:ext uri="{BB962C8B-B14F-4D97-AF65-F5344CB8AC3E}">
        <p14:creationId xmlns:p14="http://schemas.microsoft.com/office/powerpoint/2010/main" val="2915306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writes to C*</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33</a:t>
            </a:fld>
            <a:endParaRPr lang="en-CA" dirty="0"/>
          </a:p>
        </p:txBody>
      </p:sp>
      <p:sp>
        <p:nvSpPr>
          <p:cNvPr id="8" name="TextBox 7"/>
          <p:cNvSpPr txBox="1"/>
          <p:nvPr/>
        </p:nvSpPr>
        <p:spPr>
          <a:xfrm>
            <a:off x="6467594" y="3705867"/>
            <a:ext cx="65" cy="246221"/>
          </a:xfrm>
          <a:prstGeom prst="rect">
            <a:avLst/>
          </a:prstGeom>
          <a:noFill/>
        </p:spPr>
        <p:txBody>
          <a:bodyPr wrap="none" lIns="0" tIns="0" rIns="0" bIns="0" rtlCol="0">
            <a:spAutoFit/>
          </a:bodyPr>
          <a:lstStyle/>
          <a:p>
            <a:endParaRPr lang="en-US" sz="1600" dirty="0" smtClean="0">
              <a:solidFill>
                <a:schemeClr val="accent2"/>
              </a:solidFill>
            </a:endParaRPr>
          </a:p>
        </p:txBody>
      </p:sp>
      <p:sp>
        <p:nvSpPr>
          <p:cNvPr id="14" name="Rectangle 13"/>
          <p:cNvSpPr/>
          <p:nvPr/>
        </p:nvSpPr>
        <p:spPr>
          <a:xfrm>
            <a:off x="1164858" y="5315284"/>
            <a:ext cx="2252528"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Kafka</a:t>
            </a:r>
            <a:endParaRPr lang="en-US" sz="1600" dirty="0"/>
          </a:p>
        </p:txBody>
      </p:sp>
      <p:sp>
        <p:nvSpPr>
          <p:cNvPr id="15" name="Rectangle 14"/>
          <p:cNvSpPr/>
          <p:nvPr/>
        </p:nvSpPr>
        <p:spPr>
          <a:xfrm>
            <a:off x="5381753" y="5113061"/>
            <a:ext cx="1698058"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(Go)</a:t>
            </a:r>
            <a:endParaRPr lang="en-US" sz="1600" dirty="0"/>
          </a:p>
        </p:txBody>
      </p:sp>
      <p:sp>
        <p:nvSpPr>
          <p:cNvPr id="17" name="Rectangle 16"/>
          <p:cNvSpPr/>
          <p:nvPr/>
        </p:nvSpPr>
        <p:spPr>
          <a:xfrm>
            <a:off x="9050667" y="2148813"/>
            <a:ext cx="2239549" cy="526110"/>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Customer Query App</a:t>
            </a:r>
            <a:endParaRPr lang="en-US" sz="1600" dirty="0"/>
          </a:p>
        </p:txBody>
      </p:sp>
      <p:sp>
        <p:nvSpPr>
          <p:cNvPr id="18" name="Rectangle 17"/>
          <p:cNvSpPr/>
          <p:nvPr/>
        </p:nvSpPr>
        <p:spPr>
          <a:xfrm>
            <a:off x="9050668" y="4125501"/>
            <a:ext cx="2239549" cy="4620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Query Service (Java)</a:t>
            </a:r>
            <a:endParaRPr lang="en-US" sz="1600" dirty="0"/>
          </a:p>
        </p:txBody>
      </p:sp>
      <p:sp>
        <p:nvSpPr>
          <p:cNvPr id="19" name="Rectangle 18"/>
          <p:cNvSpPr/>
          <p:nvPr/>
        </p:nvSpPr>
        <p:spPr>
          <a:xfrm>
            <a:off x="9050669" y="5312117"/>
            <a:ext cx="2239549"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Apache </a:t>
            </a:r>
            <a:r>
              <a:rPr lang="en-US" sz="1600" dirty="0" smtClean="0"/>
              <a:t>Cassandra</a:t>
            </a:r>
            <a:endParaRPr lang="en-US" sz="1600" dirty="0"/>
          </a:p>
        </p:txBody>
      </p:sp>
      <p:cxnSp>
        <p:nvCxnSpPr>
          <p:cNvPr id="25" name="Straight Arrow Connector 24"/>
          <p:cNvCxnSpPr>
            <a:stCxn id="15" idx="3"/>
            <a:endCxn id="19" idx="1"/>
          </p:cNvCxnSpPr>
          <p:nvPr/>
        </p:nvCxnSpPr>
        <p:spPr>
          <a:xfrm>
            <a:off x="7079811" y="5545210"/>
            <a:ext cx="197085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flipV="1">
            <a:off x="3417386" y="5545210"/>
            <a:ext cx="1964367" cy="3167"/>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170442" y="2674923"/>
            <a:ext cx="1" cy="14505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164857" y="2123093"/>
            <a:ext cx="2252529" cy="529278"/>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Edge device/App</a:t>
            </a:r>
            <a:endParaRPr lang="en-US" sz="1600" dirty="0"/>
          </a:p>
        </p:txBody>
      </p:sp>
      <p:sp>
        <p:nvSpPr>
          <p:cNvPr id="48" name="Rectangle 47"/>
          <p:cNvSpPr/>
          <p:nvPr/>
        </p:nvSpPr>
        <p:spPr>
          <a:xfrm>
            <a:off x="1164857" y="4124573"/>
            <a:ext cx="2239549" cy="46203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Gateway (Go)</a:t>
            </a:r>
            <a:endParaRPr lang="en-US" sz="1600" dirty="0"/>
          </a:p>
        </p:txBody>
      </p:sp>
      <p:cxnSp>
        <p:nvCxnSpPr>
          <p:cNvPr id="50" name="Straight Arrow Connector 49"/>
          <p:cNvCxnSpPr>
            <a:stCxn id="44" idx="2"/>
            <a:endCxn id="48" idx="0"/>
          </p:cNvCxnSpPr>
          <p:nvPr/>
        </p:nvCxnSpPr>
        <p:spPr>
          <a:xfrm flipH="1">
            <a:off x="2284632" y="2652371"/>
            <a:ext cx="6490" cy="14722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284632" y="4586610"/>
            <a:ext cx="6490" cy="72867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170443" y="4587537"/>
            <a:ext cx="1" cy="72458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4080533" y="5281427"/>
            <a:ext cx="631583" cy="184666"/>
          </a:xfrm>
          <a:prstGeom prst="rect">
            <a:avLst/>
          </a:prstGeom>
          <a:noFill/>
        </p:spPr>
        <p:txBody>
          <a:bodyPr wrap="none" lIns="0" tIns="0" rIns="0" bIns="0" rtlCol="0">
            <a:spAutoFit/>
          </a:bodyPr>
          <a:lstStyle/>
          <a:p>
            <a:r>
              <a:rPr lang="en-US" sz="1200" dirty="0" smtClean="0">
                <a:solidFill>
                  <a:schemeClr val="accent2"/>
                </a:solidFill>
              </a:rPr>
              <a:t>Subscribe</a:t>
            </a:r>
          </a:p>
        </p:txBody>
      </p:sp>
      <p:sp>
        <p:nvSpPr>
          <p:cNvPr id="65" name="TextBox 64"/>
          <p:cNvSpPr txBox="1"/>
          <p:nvPr/>
        </p:nvSpPr>
        <p:spPr>
          <a:xfrm>
            <a:off x="7766189" y="5281427"/>
            <a:ext cx="598101" cy="184666"/>
          </a:xfrm>
          <a:prstGeom prst="rect">
            <a:avLst/>
          </a:prstGeom>
          <a:noFill/>
        </p:spPr>
        <p:txBody>
          <a:bodyPr wrap="square" lIns="0" tIns="0" rIns="0" bIns="0" rtlCol="0">
            <a:spAutoFit/>
          </a:bodyPr>
          <a:lstStyle/>
          <a:p>
            <a:pPr algn="ctr"/>
            <a:r>
              <a:rPr lang="en-US" sz="1200" dirty="0" smtClean="0">
                <a:solidFill>
                  <a:srgbClr val="FF0000"/>
                </a:solidFill>
              </a:rPr>
              <a:t>Write</a:t>
            </a:r>
          </a:p>
        </p:txBody>
      </p:sp>
      <p:sp>
        <p:nvSpPr>
          <p:cNvPr id="69" name="TextBox 68"/>
          <p:cNvSpPr txBox="1"/>
          <p:nvPr/>
        </p:nvSpPr>
        <p:spPr>
          <a:xfrm>
            <a:off x="2362416" y="4862547"/>
            <a:ext cx="469680" cy="184666"/>
          </a:xfrm>
          <a:prstGeom prst="rect">
            <a:avLst/>
          </a:prstGeom>
          <a:noFill/>
        </p:spPr>
        <p:txBody>
          <a:bodyPr wrap="none" lIns="0" tIns="0" rIns="0" bIns="0" rtlCol="0">
            <a:spAutoFit/>
          </a:bodyPr>
          <a:lstStyle/>
          <a:p>
            <a:r>
              <a:rPr lang="en-US" sz="1200" dirty="0" smtClean="0">
                <a:solidFill>
                  <a:schemeClr val="accent2"/>
                </a:solidFill>
              </a:rPr>
              <a:t>Publish</a:t>
            </a:r>
            <a:endParaRPr lang="en-US" sz="1600" dirty="0" smtClean="0">
              <a:solidFill>
                <a:schemeClr val="accent2"/>
              </a:solidFill>
            </a:endParaRPr>
          </a:p>
        </p:txBody>
      </p:sp>
      <p:sp>
        <p:nvSpPr>
          <p:cNvPr id="71" name="TextBox 70"/>
          <p:cNvSpPr txBox="1"/>
          <p:nvPr/>
        </p:nvSpPr>
        <p:spPr>
          <a:xfrm>
            <a:off x="10235556" y="4856200"/>
            <a:ext cx="580287" cy="184666"/>
          </a:xfrm>
          <a:prstGeom prst="rect">
            <a:avLst/>
          </a:prstGeom>
          <a:noFill/>
        </p:spPr>
        <p:txBody>
          <a:bodyPr wrap="none" lIns="0" tIns="0" rIns="0" bIns="0" rtlCol="0">
            <a:spAutoFit/>
          </a:bodyPr>
          <a:lstStyle/>
          <a:p>
            <a:r>
              <a:rPr lang="en-US" sz="1200" dirty="0" smtClean="0">
                <a:solidFill>
                  <a:schemeClr val="accent2"/>
                </a:solidFill>
              </a:rPr>
              <a:t>Query C*</a:t>
            </a:r>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sp>
        <p:nvSpPr>
          <p:cNvPr id="30" name="Oval 29"/>
          <p:cNvSpPr/>
          <p:nvPr/>
        </p:nvSpPr>
        <p:spPr>
          <a:xfrm>
            <a:off x="7638552" y="5131560"/>
            <a:ext cx="833831" cy="55054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4" name="Elbow Connector 33"/>
          <p:cNvCxnSpPr/>
          <p:nvPr/>
        </p:nvCxnSpPr>
        <p:spPr>
          <a:xfrm rot="10800000" flipV="1">
            <a:off x="3404406" y="3666642"/>
            <a:ext cx="1700111" cy="688950"/>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7" name="TextBox 36"/>
          <p:cNvSpPr txBox="1"/>
          <p:nvPr/>
        </p:nvSpPr>
        <p:spPr>
          <a:xfrm>
            <a:off x="3531910" y="3781646"/>
            <a:ext cx="1295226" cy="369332"/>
          </a:xfrm>
          <a:prstGeom prst="rect">
            <a:avLst/>
          </a:prstGeom>
          <a:solidFill>
            <a:schemeClr val="bg1"/>
          </a:solidFill>
        </p:spPr>
        <p:txBody>
          <a:bodyPr wrap="none" lIns="0" tIns="0" rIns="0" bIns="0" rtlCol="0">
            <a:spAutoFit/>
          </a:bodyPr>
          <a:lstStyle/>
          <a:p>
            <a:pPr algn="ctr"/>
            <a:r>
              <a:rPr lang="en-US" sz="1200" dirty="0" smtClean="0">
                <a:solidFill>
                  <a:schemeClr val="accent2"/>
                </a:solidFill>
              </a:rPr>
              <a:t>Ingest for </a:t>
            </a:r>
            <a:r>
              <a:rPr lang="en-US" sz="1200" dirty="0" err="1">
                <a:solidFill>
                  <a:schemeClr val="accent2"/>
                </a:solidFill>
              </a:rPr>
              <a:t>probe_tag</a:t>
            </a:r>
            <a:endParaRPr lang="en-US" sz="1200" dirty="0" smtClean="0">
              <a:solidFill>
                <a:schemeClr val="accent2"/>
              </a:solidFill>
            </a:endParaRPr>
          </a:p>
          <a:p>
            <a:pPr algn="ctr"/>
            <a:r>
              <a:rPr lang="en-US" sz="1200" dirty="0">
                <a:solidFill>
                  <a:schemeClr val="accent2"/>
                </a:solidFill>
              </a:rPr>
              <a:t>e</a:t>
            </a:r>
            <a:r>
              <a:rPr lang="en-US" sz="1200" dirty="0" smtClean="0">
                <a:solidFill>
                  <a:schemeClr val="accent2"/>
                </a:solidFill>
              </a:rPr>
              <a:t>very 10 seconds</a:t>
            </a:r>
          </a:p>
        </p:txBody>
      </p:sp>
      <p:sp>
        <p:nvSpPr>
          <p:cNvPr id="28" name="Rectangle 27"/>
          <p:cNvSpPr/>
          <p:nvPr/>
        </p:nvSpPr>
        <p:spPr>
          <a:xfrm>
            <a:off x="5104517" y="3291965"/>
            <a:ext cx="2252529" cy="749354"/>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M&amp;D Probe</a:t>
            </a:r>
          </a:p>
        </p:txBody>
      </p:sp>
    </p:spTree>
    <p:extLst>
      <p:ext uri="{BB962C8B-B14F-4D97-AF65-F5344CB8AC3E}">
        <p14:creationId xmlns:p14="http://schemas.microsoft.com/office/powerpoint/2010/main" val="1031254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 X seconds, APM solution checks the probe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34</a:t>
            </a:fld>
            <a:endParaRPr lang="en-CA" dirty="0"/>
          </a:p>
        </p:txBody>
      </p:sp>
      <p:sp>
        <p:nvSpPr>
          <p:cNvPr id="8" name="TextBox 7"/>
          <p:cNvSpPr txBox="1"/>
          <p:nvPr/>
        </p:nvSpPr>
        <p:spPr>
          <a:xfrm>
            <a:off x="6467594" y="3705867"/>
            <a:ext cx="65" cy="246221"/>
          </a:xfrm>
          <a:prstGeom prst="rect">
            <a:avLst/>
          </a:prstGeom>
          <a:noFill/>
        </p:spPr>
        <p:txBody>
          <a:bodyPr wrap="none" lIns="0" tIns="0" rIns="0" bIns="0" rtlCol="0">
            <a:spAutoFit/>
          </a:bodyPr>
          <a:lstStyle/>
          <a:p>
            <a:endParaRPr lang="en-US" sz="1600" dirty="0" smtClean="0">
              <a:solidFill>
                <a:schemeClr val="accent2"/>
              </a:solidFill>
            </a:endParaRPr>
          </a:p>
        </p:txBody>
      </p:sp>
      <p:sp>
        <p:nvSpPr>
          <p:cNvPr id="14" name="Rectangle 13"/>
          <p:cNvSpPr/>
          <p:nvPr/>
        </p:nvSpPr>
        <p:spPr>
          <a:xfrm>
            <a:off x="1164858" y="5315284"/>
            <a:ext cx="2252528"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Kafka</a:t>
            </a:r>
            <a:endParaRPr lang="en-US" sz="1600" dirty="0"/>
          </a:p>
        </p:txBody>
      </p:sp>
      <p:sp>
        <p:nvSpPr>
          <p:cNvPr id="15" name="Rectangle 14"/>
          <p:cNvSpPr/>
          <p:nvPr/>
        </p:nvSpPr>
        <p:spPr>
          <a:xfrm>
            <a:off x="5381753" y="5113061"/>
            <a:ext cx="1698058"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(Go)</a:t>
            </a:r>
            <a:endParaRPr lang="en-US" sz="1600" dirty="0"/>
          </a:p>
        </p:txBody>
      </p:sp>
      <p:sp>
        <p:nvSpPr>
          <p:cNvPr id="17" name="Rectangle 16"/>
          <p:cNvSpPr/>
          <p:nvPr/>
        </p:nvSpPr>
        <p:spPr>
          <a:xfrm>
            <a:off x="9050667" y="2148813"/>
            <a:ext cx="2239549" cy="526110"/>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Customer Query App</a:t>
            </a:r>
            <a:endParaRPr lang="en-US" sz="1600" dirty="0"/>
          </a:p>
        </p:txBody>
      </p:sp>
      <p:sp>
        <p:nvSpPr>
          <p:cNvPr id="18" name="Rectangle 17"/>
          <p:cNvSpPr/>
          <p:nvPr/>
        </p:nvSpPr>
        <p:spPr>
          <a:xfrm>
            <a:off x="9050668" y="4125501"/>
            <a:ext cx="2239549" cy="4620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Query Service (Java)</a:t>
            </a:r>
            <a:endParaRPr lang="en-US" sz="1600" dirty="0"/>
          </a:p>
        </p:txBody>
      </p:sp>
      <p:sp>
        <p:nvSpPr>
          <p:cNvPr id="19" name="Rectangle 18"/>
          <p:cNvSpPr/>
          <p:nvPr/>
        </p:nvSpPr>
        <p:spPr>
          <a:xfrm>
            <a:off x="9050669" y="5312117"/>
            <a:ext cx="2239549"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Apache </a:t>
            </a:r>
            <a:r>
              <a:rPr lang="en-US" sz="1600" dirty="0" smtClean="0"/>
              <a:t>Cassandra</a:t>
            </a:r>
            <a:endParaRPr lang="en-US" sz="1600" dirty="0"/>
          </a:p>
        </p:txBody>
      </p:sp>
      <p:cxnSp>
        <p:nvCxnSpPr>
          <p:cNvPr id="25" name="Straight Arrow Connector 24"/>
          <p:cNvCxnSpPr>
            <a:stCxn id="15" idx="3"/>
            <a:endCxn id="19" idx="1"/>
          </p:cNvCxnSpPr>
          <p:nvPr/>
        </p:nvCxnSpPr>
        <p:spPr>
          <a:xfrm>
            <a:off x="7079811" y="5545210"/>
            <a:ext cx="197085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flipV="1">
            <a:off x="3417386" y="5545210"/>
            <a:ext cx="1964367" cy="3167"/>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170442" y="2674923"/>
            <a:ext cx="1" cy="14505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164857" y="2123093"/>
            <a:ext cx="2252529" cy="529278"/>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Edge device/App</a:t>
            </a:r>
            <a:endParaRPr lang="en-US" sz="1600" dirty="0"/>
          </a:p>
        </p:txBody>
      </p:sp>
      <p:sp>
        <p:nvSpPr>
          <p:cNvPr id="48" name="Rectangle 47"/>
          <p:cNvSpPr/>
          <p:nvPr/>
        </p:nvSpPr>
        <p:spPr>
          <a:xfrm>
            <a:off x="1164857" y="4124573"/>
            <a:ext cx="2239549" cy="46203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Gateway (Go)</a:t>
            </a:r>
            <a:endParaRPr lang="en-US" sz="1600" dirty="0"/>
          </a:p>
        </p:txBody>
      </p:sp>
      <p:cxnSp>
        <p:nvCxnSpPr>
          <p:cNvPr id="50" name="Straight Arrow Connector 49"/>
          <p:cNvCxnSpPr>
            <a:stCxn id="44" idx="2"/>
            <a:endCxn id="48" idx="0"/>
          </p:cNvCxnSpPr>
          <p:nvPr/>
        </p:nvCxnSpPr>
        <p:spPr>
          <a:xfrm flipH="1">
            <a:off x="2284632" y="2652371"/>
            <a:ext cx="6490" cy="14722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284632" y="4586610"/>
            <a:ext cx="6490" cy="72867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170443" y="4587537"/>
            <a:ext cx="1" cy="72458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4080533" y="5281427"/>
            <a:ext cx="631583" cy="184666"/>
          </a:xfrm>
          <a:prstGeom prst="rect">
            <a:avLst/>
          </a:prstGeom>
          <a:noFill/>
        </p:spPr>
        <p:txBody>
          <a:bodyPr wrap="none" lIns="0" tIns="0" rIns="0" bIns="0" rtlCol="0">
            <a:spAutoFit/>
          </a:bodyPr>
          <a:lstStyle/>
          <a:p>
            <a:r>
              <a:rPr lang="en-US" sz="1200" dirty="0" smtClean="0">
                <a:solidFill>
                  <a:schemeClr val="accent2"/>
                </a:solidFill>
              </a:rPr>
              <a:t>Subscribe</a:t>
            </a:r>
          </a:p>
        </p:txBody>
      </p:sp>
      <p:sp>
        <p:nvSpPr>
          <p:cNvPr id="65" name="TextBox 64"/>
          <p:cNvSpPr txBox="1"/>
          <p:nvPr/>
        </p:nvSpPr>
        <p:spPr>
          <a:xfrm>
            <a:off x="7766189" y="5281427"/>
            <a:ext cx="598101" cy="184666"/>
          </a:xfrm>
          <a:prstGeom prst="rect">
            <a:avLst/>
          </a:prstGeom>
          <a:noFill/>
        </p:spPr>
        <p:txBody>
          <a:bodyPr wrap="square" lIns="0" tIns="0" rIns="0" bIns="0" rtlCol="0">
            <a:spAutoFit/>
          </a:bodyPr>
          <a:lstStyle/>
          <a:p>
            <a:pPr algn="ctr"/>
            <a:r>
              <a:rPr lang="en-US" sz="1200" dirty="0" smtClean="0">
                <a:solidFill>
                  <a:schemeClr val="accent2"/>
                </a:solidFill>
              </a:rPr>
              <a:t>Write</a:t>
            </a:r>
          </a:p>
        </p:txBody>
      </p:sp>
      <p:sp>
        <p:nvSpPr>
          <p:cNvPr id="69" name="TextBox 68"/>
          <p:cNvSpPr txBox="1"/>
          <p:nvPr/>
        </p:nvSpPr>
        <p:spPr>
          <a:xfrm>
            <a:off x="2362416" y="4862547"/>
            <a:ext cx="469680" cy="184666"/>
          </a:xfrm>
          <a:prstGeom prst="rect">
            <a:avLst/>
          </a:prstGeom>
          <a:noFill/>
        </p:spPr>
        <p:txBody>
          <a:bodyPr wrap="none" lIns="0" tIns="0" rIns="0" bIns="0" rtlCol="0">
            <a:spAutoFit/>
          </a:bodyPr>
          <a:lstStyle/>
          <a:p>
            <a:r>
              <a:rPr lang="en-US" sz="1200" dirty="0" smtClean="0">
                <a:solidFill>
                  <a:schemeClr val="accent2"/>
                </a:solidFill>
              </a:rPr>
              <a:t>Publish</a:t>
            </a:r>
            <a:endParaRPr lang="en-US" sz="1600" dirty="0" smtClean="0">
              <a:solidFill>
                <a:schemeClr val="accent2"/>
              </a:solidFill>
            </a:endParaRPr>
          </a:p>
        </p:txBody>
      </p:sp>
      <p:sp>
        <p:nvSpPr>
          <p:cNvPr id="71" name="TextBox 70"/>
          <p:cNvSpPr txBox="1"/>
          <p:nvPr/>
        </p:nvSpPr>
        <p:spPr>
          <a:xfrm>
            <a:off x="10235556" y="4856200"/>
            <a:ext cx="580287" cy="184666"/>
          </a:xfrm>
          <a:prstGeom prst="rect">
            <a:avLst/>
          </a:prstGeom>
          <a:noFill/>
        </p:spPr>
        <p:txBody>
          <a:bodyPr wrap="none" lIns="0" tIns="0" rIns="0" bIns="0" rtlCol="0">
            <a:spAutoFit/>
          </a:bodyPr>
          <a:lstStyle/>
          <a:p>
            <a:r>
              <a:rPr lang="en-US" sz="1200" dirty="0" smtClean="0">
                <a:solidFill>
                  <a:schemeClr val="accent2"/>
                </a:solidFill>
              </a:rPr>
              <a:t>Query C*</a:t>
            </a:r>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cxnSp>
        <p:nvCxnSpPr>
          <p:cNvPr id="33" name="Elbow Connector 32"/>
          <p:cNvCxnSpPr/>
          <p:nvPr/>
        </p:nvCxnSpPr>
        <p:spPr>
          <a:xfrm rot="10800000" flipV="1">
            <a:off x="3404406" y="3666642"/>
            <a:ext cx="1700111" cy="688950"/>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4" name="Elbow Connector 33"/>
          <p:cNvCxnSpPr/>
          <p:nvPr/>
        </p:nvCxnSpPr>
        <p:spPr>
          <a:xfrm>
            <a:off x="7357045" y="3666642"/>
            <a:ext cx="1693622" cy="689877"/>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 name="TextBox 34"/>
          <p:cNvSpPr txBox="1"/>
          <p:nvPr/>
        </p:nvSpPr>
        <p:spPr>
          <a:xfrm>
            <a:off x="7542679" y="3856653"/>
            <a:ext cx="1378583" cy="369332"/>
          </a:xfrm>
          <a:prstGeom prst="rect">
            <a:avLst/>
          </a:prstGeom>
          <a:solidFill>
            <a:schemeClr val="bg1"/>
          </a:solidFill>
        </p:spPr>
        <p:txBody>
          <a:bodyPr wrap="none" lIns="0" tIns="0" rIns="0" bIns="0" rtlCol="0">
            <a:spAutoFit/>
          </a:bodyPr>
          <a:lstStyle/>
          <a:p>
            <a:r>
              <a:rPr lang="en-US" sz="1200" dirty="0" smtClean="0">
                <a:solidFill>
                  <a:schemeClr val="accent2"/>
                </a:solidFill>
              </a:rPr>
              <a:t>Query for </a:t>
            </a:r>
            <a:r>
              <a:rPr lang="en-US" sz="1200" dirty="0" err="1">
                <a:solidFill>
                  <a:schemeClr val="accent2"/>
                </a:solidFill>
              </a:rPr>
              <a:t>probe_tag</a:t>
            </a:r>
            <a:endParaRPr lang="en-US" sz="1200" dirty="0" smtClean="0">
              <a:solidFill>
                <a:schemeClr val="accent2"/>
              </a:solidFill>
            </a:endParaRPr>
          </a:p>
          <a:p>
            <a:r>
              <a:rPr lang="en-US" sz="1200" dirty="0" smtClean="0">
                <a:solidFill>
                  <a:schemeClr val="accent2"/>
                </a:solidFill>
              </a:rPr>
              <a:t>past 30 seconds data</a:t>
            </a:r>
          </a:p>
        </p:txBody>
      </p:sp>
      <p:sp>
        <p:nvSpPr>
          <p:cNvPr id="36" name="TextBox 35"/>
          <p:cNvSpPr txBox="1"/>
          <p:nvPr/>
        </p:nvSpPr>
        <p:spPr>
          <a:xfrm>
            <a:off x="3531910" y="3781646"/>
            <a:ext cx="1295226" cy="369332"/>
          </a:xfrm>
          <a:prstGeom prst="rect">
            <a:avLst/>
          </a:prstGeom>
          <a:solidFill>
            <a:schemeClr val="bg1"/>
          </a:solidFill>
        </p:spPr>
        <p:txBody>
          <a:bodyPr wrap="none" lIns="0" tIns="0" rIns="0" bIns="0" rtlCol="0">
            <a:spAutoFit/>
          </a:bodyPr>
          <a:lstStyle/>
          <a:p>
            <a:pPr algn="ctr"/>
            <a:r>
              <a:rPr lang="en-US" sz="1200" dirty="0" smtClean="0">
                <a:solidFill>
                  <a:schemeClr val="accent2"/>
                </a:solidFill>
              </a:rPr>
              <a:t>Ingest for </a:t>
            </a:r>
            <a:r>
              <a:rPr lang="en-US" sz="1200" dirty="0" err="1">
                <a:solidFill>
                  <a:schemeClr val="accent2"/>
                </a:solidFill>
              </a:rPr>
              <a:t>probe_tag</a:t>
            </a:r>
            <a:endParaRPr lang="en-US" sz="1200" dirty="0" smtClean="0">
              <a:solidFill>
                <a:schemeClr val="accent2"/>
              </a:solidFill>
            </a:endParaRPr>
          </a:p>
          <a:p>
            <a:pPr algn="ctr"/>
            <a:r>
              <a:rPr lang="en-US" sz="1200" dirty="0">
                <a:solidFill>
                  <a:schemeClr val="accent2"/>
                </a:solidFill>
              </a:rPr>
              <a:t>e</a:t>
            </a:r>
            <a:r>
              <a:rPr lang="en-US" sz="1200" dirty="0" smtClean="0">
                <a:solidFill>
                  <a:schemeClr val="accent2"/>
                </a:solidFill>
              </a:rPr>
              <a:t>very 10 seconds</a:t>
            </a:r>
          </a:p>
        </p:txBody>
      </p:sp>
      <p:sp>
        <p:nvSpPr>
          <p:cNvPr id="37" name="Oval 36"/>
          <p:cNvSpPr/>
          <p:nvPr/>
        </p:nvSpPr>
        <p:spPr>
          <a:xfrm>
            <a:off x="5622148" y="2674923"/>
            <a:ext cx="1156604" cy="4931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Rectangle 38"/>
          <p:cNvSpPr/>
          <p:nvPr/>
        </p:nvSpPr>
        <p:spPr>
          <a:xfrm>
            <a:off x="5104517" y="1916337"/>
            <a:ext cx="2252528" cy="63465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APM Solution</a:t>
            </a:r>
          </a:p>
          <a:p>
            <a:pPr algn="ctr"/>
            <a:r>
              <a:rPr lang="en-US" dirty="0" smtClean="0"/>
              <a:t>(New Relic, </a:t>
            </a:r>
            <a:r>
              <a:rPr lang="en-US" dirty="0" err="1" smtClean="0"/>
              <a:t>etc</a:t>
            </a:r>
            <a:r>
              <a:rPr lang="en-US" dirty="0" smtClean="0"/>
              <a:t>)</a:t>
            </a:r>
            <a:endParaRPr lang="en-US" dirty="0"/>
          </a:p>
        </p:txBody>
      </p:sp>
      <p:cxnSp>
        <p:nvCxnSpPr>
          <p:cNvPr id="6" name="Straight Arrow Connector 5"/>
          <p:cNvCxnSpPr>
            <a:stCxn id="39" idx="2"/>
          </p:cNvCxnSpPr>
          <p:nvPr/>
        </p:nvCxnSpPr>
        <p:spPr>
          <a:xfrm>
            <a:off x="6230781" y="2550988"/>
            <a:ext cx="1" cy="74097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1" name="TextBox 40"/>
          <p:cNvSpPr txBox="1"/>
          <p:nvPr/>
        </p:nvSpPr>
        <p:spPr>
          <a:xfrm>
            <a:off x="5826022" y="2816781"/>
            <a:ext cx="809517" cy="184666"/>
          </a:xfrm>
          <a:prstGeom prst="rect">
            <a:avLst/>
          </a:prstGeom>
          <a:solidFill>
            <a:schemeClr val="bg1"/>
          </a:solidFill>
        </p:spPr>
        <p:txBody>
          <a:bodyPr wrap="none" lIns="0" tIns="0" rIns="0" bIns="0" rtlCol="0">
            <a:spAutoFit/>
          </a:bodyPr>
          <a:lstStyle/>
          <a:p>
            <a:r>
              <a:rPr lang="en-US" sz="1200" dirty="0" smtClean="0">
                <a:solidFill>
                  <a:srgbClr val="FF0000"/>
                </a:solidFill>
              </a:rPr>
              <a:t>Check Probe</a:t>
            </a:r>
          </a:p>
        </p:txBody>
      </p:sp>
      <p:sp>
        <p:nvSpPr>
          <p:cNvPr id="38" name="Rectangle 37"/>
          <p:cNvSpPr/>
          <p:nvPr/>
        </p:nvSpPr>
        <p:spPr>
          <a:xfrm>
            <a:off x="5104517" y="3291965"/>
            <a:ext cx="2252529" cy="749354"/>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M&amp;D Probe</a:t>
            </a:r>
          </a:p>
        </p:txBody>
      </p:sp>
    </p:spTree>
    <p:extLst>
      <p:ext uri="{BB962C8B-B14F-4D97-AF65-F5344CB8AC3E}">
        <p14:creationId xmlns:p14="http://schemas.microsoft.com/office/powerpoint/2010/main" val="12648477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Probe queries for </a:t>
            </a:r>
            <a:r>
              <a:rPr lang="en-US" dirty="0" err="1" smtClean="0"/>
              <a:t>canary_tag</a:t>
            </a:r>
            <a:r>
              <a:rPr lang="en-US" dirty="0" smtClean="0"/>
              <a:t> data in the past 30 seconds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35</a:t>
            </a:fld>
            <a:endParaRPr lang="en-CA" dirty="0"/>
          </a:p>
        </p:txBody>
      </p:sp>
      <p:sp>
        <p:nvSpPr>
          <p:cNvPr id="8" name="TextBox 7"/>
          <p:cNvSpPr txBox="1"/>
          <p:nvPr/>
        </p:nvSpPr>
        <p:spPr>
          <a:xfrm>
            <a:off x="6467594" y="3705867"/>
            <a:ext cx="65" cy="246221"/>
          </a:xfrm>
          <a:prstGeom prst="rect">
            <a:avLst/>
          </a:prstGeom>
          <a:noFill/>
        </p:spPr>
        <p:txBody>
          <a:bodyPr wrap="none" lIns="0" tIns="0" rIns="0" bIns="0" rtlCol="0">
            <a:spAutoFit/>
          </a:bodyPr>
          <a:lstStyle/>
          <a:p>
            <a:endParaRPr lang="en-US" sz="1600" dirty="0" smtClean="0">
              <a:solidFill>
                <a:schemeClr val="accent2"/>
              </a:solidFill>
            </a:endParaRPr>
          </a:p>
        </p:txBody>
      </p:sp>
      <p:sp>
        <p:nvSpPr>
          <p:cNvPr id="14" name="Rectangle 13"/>
          <p:cNvSpPr/>
          <p:nvPr/>
        </p:nvSpPr>
        <p:spPr>
          <a:xfrm>
            <a:off x="1164858" y="5315284"/>
            <a:ext cx="2252528"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Kafka</a:t>
            </a:r>
            <a:endParaRPr lang="en-US" sz="1600" dirty="0"/>
          </a:p>
        </p:txBody>
      </p:sp>
      <p:sp>
        <p:nvSpPr>
          <p:cNvPr id="15" name="Rectangle 14"/>
          <p:cNvSpPr/>
          <p:nvPr/>
        </p:nvSpPr>
        <p:spPr>
          <a:xfrm>
            <a:off x="5381753" y="5113061"/>
            <a:ext cx="1698058"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(Go)</a:t>
            </a:r>
            <a:endParaRPr lang="en-US" sz="1600" dirty="0"/>
          </a:p>
        </p:txBody>
      </p:sp>
      <p:sp>
        <p:nvSpPr>
          <p:cNvPr id="17" name="Rectangle 16"/>
          <p:cNvSpPr/>
          <p:nvPr/>
        </p:nvSpPr>
        <p:spPr>
          <a:xfrm>
            <a:off x="9050667" y="2148813"/>
            <a:ext cx="2239549" cy="526110"/>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Customer Query App</a:t>
            </a:r>
            <a:endParaRPr lang="en-US" sz="1600" dirty="0"/>
          </a:p>
        </p:txBody>
      </p:sp>
      <p:sp>
        <p:nvSpPr>
          <p:cNvPr id="18" name="Rectangle 17"/>
          <p:cNvSpPr/>
          <p:nvPr/>
        </p:nvSpPr>
        <p:spPr>
          <a:xfrm>
            <a:off x="9050668" y="4125501"/>
            <a:ext cx="2239549" cy="4620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Query Service (Java)</a:t>
            </a:r>
            <a:endParaRPr lang="en-US" sz="1600" dirty="0"/>
          </a:p>
        </p:txBody>
      </p:sp>
      <p:sp>
        <p:nvSpPr>
          <p:cNvPr id="19" name="Rectangle 18"/>
          <p:cNvSpPr/>
          <p:nvPr/>
        </p:nvSpPr>
        <p:spPr>
          <a:xfrm>
            <a:off x="9050669" y="5312117"/>
            <a:ext cx="2239549"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Apache Cassandra</a:t>
            </a:r>
          </a:p>
        </p:txBody>
      </p:sp>
      <p:cxnSp>
        <p:nvCxnSpPr>
          <p:cNvPr id="25" name="Straight Arrow Connector 24"/>
          <p:cNvCxnSpPr>
            <a:stCxn id="15" idx="3"/>
            <a:endCxn id="19" idx="1"/>
          </p:cNvCxnSpPr>
          <p:nvPr/>
        </p:nvCxnSpPr>
        <p:spPr>
          <a:xfrm>
            <a:off x="7079811" y="5545210"/>
            <a:ext cx="197085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flipV="1">
            <a:off x="3417386" y="5545210"/>
            <a:ext cx="1964367" cy="3167"/>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170442" y="2674923"/>
            <a:ext cx="1" cy="14505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164857" y="2123093"/>
            <a:ext cx="2252529" cy="529278"/>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Edge device/App</a:t>
            </a:r>
            <a:endParaRPr lang="en-US" sz="1600" dirty="0"/>
          </a:p>
        </p:txBody>
      </p:sp>
      <p:sp>
        <p:nvSpPr>
          <p:cNvPr id="48" name="Rectangle 47"/>
          <p:cNvSpPr/>
          <p:nvPr/>
        </p:nvSpPr>
        <p:spPr>
          <a:xfrm>
            <a:off x="1164857" y="4124573"/>
            <a:ext cx="2239549" cy="46203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Gateway (Go)</a:t>
            </a:r>
            <a:endParaRPr lang="en-US" sz="1600" dirty="0"/>
          </a:p>
        </p:txBody>
      </p:sp>
      <p:cxnSp>
        <p:nvCxnSpPr>
          <p:cNvPr id="50" name="Straight Arrow Connector 49"/>
          <p:cNvCxnSpPr>
            <a:stCxn id="44" idx="2"/>
            <a:endCxn id="48" idx="0"/>
          </p:cNvCxnSpPr>
          <p:nvPr/>
        </p:nvCxnSpPr>
        <p:spPr>
          <a:xfrm flipH="1">
            <a:off x="2284632" y="2652371"/>
            <a:ext cx="6490" cy="14722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284632" y="4586610"/>
            <a:ext cx="6490" cy="72867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170443" y="4587537"/>
            <a:ext cx="1" cy="72458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4080533" y="5281427"/>
            <a:ext cx="631583" cy="184666"/>
          </a:xfrm>
          <a:prstGeom prst="rect">
            <a:avLst/>
          </a:prstGeom>
          <a:noFill/>
        </p:spPr>
        <p:txBody>
          <a:bodyPr wrap="none" lIns="0" tIns="0" rIns="0" bIns="0" rtlCol="0">
            <a:spAutoFit/>
          </a:bodyPr>
          <a:lstStyle/>
          <a:p>
            <a:r>
              <a:rPr lang="en-US" sz="1200" dirty="0" smtClean="0">
                <a:solidFill>
                  <a:schemeClr val="accent2"/>
                </a:solidFill>
              </a:rPr>
              <a:t>Subscribe</a:t>
            </a:r>
          </a:p>
        </p:txBody>
      </p:sp>
      <p:sp>
        <p:nvSpPr>
          <p:cNvPr id="65" name="TextBox 64"/>
          <p:cNvSpPr txBox="1"/>
          <p:nvPr/>
        </p:nvSpPr>
        <p:spPr>
          <a:xfrm>
            <a:off x="7766189" y="5281427"/>
            <a:ext cx="598101" cy="184666"/>
          </a:xfrm>
          <a:prstGeom prst="rect">
            <a:avLst/>
          </a:prstGeom>
          <a:noFill/>
        </p:spPr>
        <p:txBody>
          <a:bodyPr wrap="square" lIns="0" tIns="0" rIns="0" bIns="0" rtlCol="0">
            <a:spAutoFit/>
          </a:bodyPr>
          <a:lstStyle/>
          <a:p>
            <a:pPr algn="ctr"/>
            <a:r>
              <a:rPr lang="en-US" sz="1200" dirty="0" smtClean="0">
                <a:solidFill>
                  <a:schemeClr val="accent2"/>
                </a:solidFill>
              </a:rPr>
              <a:t>Write</a:t>
            </a:r>
          </a:p>
        </p:txBody>
      </p:sp>
      <p:sp>
        <p:nvSpPr>
          <p:cNvPr id="69" name="TextBox 68"/>
          <p:cNvSpPr txBox="1"/>
          <p:nvPr/>
        </p:nvSpPr>
        <p:spPr>
          <a:xfrm>
            <a:off x="2362416" y="4862547"/>
            <a:ext cx="469680" cy="184666"/>
          </a:xfrm>
          <a:prstGeom prst="rect">
            <a:avLst/>
          </a:prstGeom>
          <a:noFill/>
        </p:spPr>
        <p:txBody>
          <a:bodyPr wrap="none" lIns="0" tIns="0" rIns="0" bIns="0" rtlCol="0">
            <a:spAutoFit/>
          </a:bodyPr>
          <a:lstStyle/>
          <a:p>
            <a:r>
              <a:rPr lang="en-US" sz="1200" dirty="0" smtClean="0">
                <a:solidFill>
                  <a:schemeClr val="accent2"/>
                </a:solidFill>
              </a:rPr>
              <a:t>Publish</a:t>
            </a:r>
            <a:endParaRPr lang="en-US" sz="1600" dirty="0" smtClean="0">
              <a:solidFill>
                <a:schemeClr val="accent2"/>
              </a:solidFill>
            </a:endParaRPr>
          </a:p>
        </p:txBody>
      </p:sp>
      <p:sp>
        <p:nvSpPr>
          <p:cNvPr id="71" name="TextBox 70"/>
          <p:cNvSpPr txBox="1"/>
          <p:nvPr/>
        </p:nvSpPr>
        <p:spPr>
          <a:xfrm>
            <a:off x="10235556" y="4856200"/>
            <a:ext cx="580287" cy="184666"/>
          </a:xfrm>
          <a:prstGeom prst="rect">
            <a:avLst/>
          </a:prstGeom>
          <a:noFill/>
        </p:spPr>
        <p:txBody>
          <a:bodyPr wrap="none" lIns="0" tIns="0" rIns="0" bIns="0" rtlCol="0">
            <a:spAutoFit/>
          </a:bodyPr>
          <a:lstStyle/>
          <a:p>
            <a:r>
              <a:rPr lang="en-US" sz="1200" dirty="0" smtClean="0">
                <a:solidFill>
                  <a:schemeClr val="accent2"/>
                </a:solidFill>
              </a:rPr>
              <a:t>Query C*</a:t>
            </a:r>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cxnSp>
        <p:nvCxnSpPr>
          <p:cNvPr id="33" name="Elbow Connector 32"/>
          <p:cNvCxnSpPr/>
          <p:nvPr/>
        </p:nvCxnSpPr>
        <p:spPr>
          <a:xfrm rot="10800000" flipV="1">
            <a:off x="3404406" y="3666642"/>
            <a:ext cx="1700111" cy="688950"/>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4" name="Elbow Connector 33"/>
          <p:cNvCxnSpPr/>
          <p:nvPr/>
        </p:nvCxnSpPr>
        <p:spPr>
          <a:xfrm>
            <a:off x="7357045" y="3666642"/>
            <a:ext cx="1693622" cy="689877"/>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5" name="TextBox 34"/>
          <p:cNvSpPr txBox="1"/>
          <p:nvPr/>
        </p:nvSpPr>
        <p:spPr>
          <a:xfrm>
            <a:off x="7542679" y="3856653"/>
            <a:ext cx="1378583" cy="369332"/>
          </a:xfrm>
          <a:prstGeom prst="rect">
            <a:avLst/>
          </a:prstGeom>
          <a:solidFill>
            <a:schemeClr val="bg1"/>
          </a:solidFill>
        </p:spPr>
        <p:txBody>
          <a:bodyPr wrap="none" lIns="0" tIns="0" rIns="0" bIns="0" rtlCol="0">
            <a:spAutoFit/>
          </a:bodyPr>
          <a:lstStyle/>
          <a:p>
            <a:r>
              <a:rPr lang="en-US" sz="1200" dirty="0" smtClean="0">
                <a:solidFill>
                  <a:srgbClr val="FF0000"/>
                </a:solidFill>
              </a:rPr>
              <a:t>Query for </a:t>
            </a:r>
            <a:r>
              <a:rPr lang="en-US" sz="1200" dirty="0" err="1">
                <a:solidFill>
                  <a:srgbClr val="FF0000"/>
                </a:solidFill>
              </a:rPr>
              <a:t>probe_tag</a:t>
            </a:r>
            <a:endParaRPr lang="en-US" sz="1200" dirty="0" smtClean="0">
              <a:solidFill>
                <a:srgbClr val="FF0000"/>
              </a:solidFill>
            </a:endParaRPr>
          </a:p>
          <a:p>
            <a:r>
              <a:rPr lang="en-US" sz="1200" dirty="0" smtClean="0">
                <a:solidFill>
                  <a:srgbClr val="FF0000"/>
                </a:solidFill>
              </a:rPr>
              <a:t>past 30 seconds data</a:t>
            </a:r>
          </a:p>
        </p:txBody>
      </p:sp>
      <p:sp>
        <p:nvSpPr>
          <p:cNvPr id="36" name="TextBox 35"/>
          <p:cNvSpPr txBox="1"/>
          <p:nvPr/>
        </p:nvSpPr>
        <p:spPr>
          <a:xfrm>
            <a:off x="3531910" y="3781646"/>
            <a:ext cx="1295226" cy="369332"/>
          </a:xfrm>
          <a:prstGeom prst="rect">
            <a:avLst/>
          </a:prstGeom>
          <a:solidFill>
            <a:schemeClr val="bg1"/>
          </a:solidFill>
        </p:spPr>
        <p:txBody>
          <a:bodyPr wrap="none" lIns="0" tIns="0" rIns="0" bIns="0" rtlCol="0">
            <a:spAutoFit/>
          </a:bodyPr>
          <a:lstStyle/>
          <a:p>
            <a:pPr algn="ctr"/>
            <a:r>
              <a:rPr lang="en-US" sz="1200" dirty="0" smtClean="0">
                <a:solidFill>
                  <a:schemeClr val="accent2"/>
                </a:solidFill>
              </a:rPr>
              <a:t>Ingest for </a:t>
            </a:r>
            <a:r>
              <a:rPr lang="en-US" sz="1200" dirty="0" err="1">
                <a:solidFill>
                  <a:schemeClr val="accent2"/>
                </a:solidFill>
              </a:rPr>
              <a:t>probe_tag</a:t>
            </a:r>
            <a:endParaRPr lang="en-US" sz="1200" dirty="0" smtClean="0">
              <a:solidFill>
                <a:schemeClr val="accent2"/>
              </a:solidFill>
            </a:endParaRPr>
          </a:p>
          <a:p>
            <a:pPr algn="ctr"/>
            <a:r>
              <a:rPr lang="en-US" sz="1200" dirty="0">
                <a:solidFill>
                  <a:schemeClr val="accent2"/>
                </a:solidFill>
              </a:rPr>
              <a:t>e</a:t>
            </a:r>
            <a:r>
              <a:rPr lang="en-US" sz="1200" dirty="0" smtClean="0">
                <a:solidFill>
                  <a:schemeClr val="accent2"/>
                </a:solidFill>
              </a:rPr>
              <a:t>very 10 seconds</a:t>
            </a:r>
          </a:p>
        </p:txBody>
      </p:sp>
      <p:sp>
        <p:nvSpPr>
          <p:cNvPr id="37" name="Oval 36"/>
          <p:cNvSpPr/>
          <p:nvPr/>
        </p:nvSpPr>
        <p:spPr>
          <a:xfrm>
            <a:off x="7413273" y="3334554"/>
            <a:ext cx="1637393" cy="141353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Rectangle 29"/>
          <p:cNvSpPr/>
          <p:nvPr/>
        </p:nvSpPr>
        <p:spPr>
          <a:xfrm>
            <a:off x="5104517" y="1916337"/>
            <a:ext cx="2252528" cy="63465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APM Solution</a:t>
            </a:r>
          </a:p>
          <a:p>
            <a:pPr algn="ctr"/>
            <a:r>
              <a:rPr lang="en-US" dirty="0" smtClean="0"/>
              <a:t>(New Relic, </a:t>
            </a:r>
            <a:r>
              <a:rPr lang="en-US" dirty="0" err="1" smtClean="0"/>
              <a:t>etc</a:t>
            </a:r>
            <a:r>
              <a:rPr lang="en-US" dirty="0" smtClean="0"/>
              <a:t>)</a:t>
            </a:r>
            <a:endParaRPr lang="en-US" dirty="0"/>
          </a:p>
        </p:txBody>
      </p:sp>
      <p:cxnSp>
        <p:nvCxnSpPr>
          <p:cNvPr id="31" name="Straight Arrow Connector 30"/>
          <p:cNvCxnSpPr/>
          <p:nvPr/>
        </p:nvCxnSpPr>
        <p:spPr>
          <a:xfrm>
            <a:off x="6230781" y="2550988"/>
            <a:ext cx="1" cy="74097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8" name="TextBox 37"/>
          <p:cNvSpPr txBox="1"/>
          <p:nvPr/>
        </p:nvSpPr>
        <p:spPr>
          <a:xfrm>
            <a:off x="5826022" y="2816781"/>
            <a:ext cx="809517" cy="184666"/>
          </a:xfrm>
          <a:prstGeom prst="rect">
            <a:avLst/>
          </a:prstGeom>
          <a:solidFill>
            <a:schemeClr val="bg1"/>
          </a:solidFill>
        </p:spPr>
        <p:txBody>
          <a:bodyPr wrap="none" lIns="0" tIns="0" rIns="0" bIns="0" rtlCol="0">
            <a:spAutoFit/>
          </a:bodyPr>
          <a:lstStyle/>
          <a:p>
            <a:r>
              <a:rPr lang="en-US" sz="1200" dirty="0" smtClean="0">
                <a:solidFill>
                  <a:schemeClr val="accent2"/>
                </a:solidFill>
              </a:rPr>
              <a:t>Check Probe</a:t>
            </a:r>
          </a:p>
        </p:txBody>
      </p:sp>
      <p:sp>
        <p:nvSpPr>
          <p:cNvPr id="39" name="Rectangle 38"/>
          <p:cNvSpPr/>
          <p:nvPr/>
        </p:nvSpPr>
        <p:spPr>
          <a:xfrm>
            <a:off x="5104517" y="3291965"/>
            <a:ext cx="2252529" cy="749354"/>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M&amp;D Probe</a:t>
            </a:r>
          </a:p>
        </p:txBody>
      </p:sp>
    </p:spTree>
    <p:extLst>
      <p:ext uri="{BB962C8B-B14F-4D97-AF65-F5344CB8AC3E}">
        <p14:creationId xmlns:p14="http://schemas.microsoft.com/office/powerpoint/2010/main" val="435532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service checks C*</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36</a:t>
            </a:fld>
            <a:endParaRPr lang="en-CA" dirty="0"/>
          </a:p>
        </p:txBody>
      </p:sp>
      <p:sp>
        <p:nvSpPr>
          <p:cNvPr id="8" name="TextBox 7"/>
          <p:cNvSpPr txBox="1"/>
          <p:nvPr/>
        </p:nvSpPr>
        <p:spPr>
          <a:xfrm>
            <a:off x="6467594" y="3705867"/>
            <a:ext cx="65" cy="246221"/>
          </a:xfrm>
          <a:prstGeom prst="rect">
            <a:avLst/>
          </a:prstGeom>
          <a:noFill/>
        </p:spPr>
        <p:txBody>
          <a:bodyPr wrap="none" lIns="0" tIns="0" rIns="0" bIns="0" rtlCol="0">
            <a:spAutoFit/>
          </a:bodyPr>
          <a:lstStyle/>
          <a:p>
            <a:endParaRPr lang="en-US" sz="1600" dirty="0" smtClean="0">
              <a:solidFill>
                <a:schemeClr val="accent2"/>
              </a:solidFill>
            </a:endParaRPr>
          </a:p>
        </p:txBody>
      </p:sp>
      <p:sp>
        <p:nvSpPr>
          <p:cNvPr id="14" name="Rectangle 13"/>
          <p:cNvSpPr/>
          <p:nvPr/>
        </p:nvSpPr>
        <p:spPr>
          <a:xfrm>
            <a:off x="1164858" y="5315284"/>
            <a:ext cx="2252528"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Kafka</a:t>
            </a:r>
            <a:endParaRPr lang="en-US" sz="1600" dirty="0"/>
          </a:p>
        </p:txBody>
      </p:sp>
      <p:sp>
        <p:nvSpPr>
          <p:cNvPr id="15" name="Rectangle 14"/>
          <p:cNvSpPr/>
          <p:nvPr/>
        </p:nvSpPr>
        <p:spPr>
          <a:xfrm>
            <a:off x="5381753" y="5113061"/>
            <a:ext cx="1698058"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(Go)</a:t>
            </a:r>
            <a:endParaRPr lang="en-US" sz="1600" dirty="0"/>
          </a:p>
        </p:txBody>
      </p:sp>
      <p:sp>
        <p:nvSpPr>
          <p:cNvPr id="17" name="Rectangle 16"/>
          <p:cNvSpPr/>
          <p:nvPr/>
        </p:nvSpPr>
        <p:spPr>
          <a:xfrm>
            <a:off x="9050667" y="2148813"/>
            <a:ext cx="2239549" cy="526110"/>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Customer Query App</a:t>
            </a:r>
            <a:endParaRPr lang="en-US" sz="1600" dirty="0"/>
          </a:p>
        </p:txBody>
      </p:sp>
      <p:sp>
        <p:nvSpPr>
          <p:cNvPr id="18" name="Rectangle 17"/>
          <p:cNvSpPr/>
          <p:nvPr/>
        </p:nvSpPr>
        <p:spPr>
          <a:xfrm>
            <a:off x="9050668" y="4125501"/>
            <a:ext cx="2239549" cy="4620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Query Service (Java)</a:t>
            </a:r>
            <a:endParaRPr lang="en-US" sz="1600" dirty="0"/>
          </a:p>
        </p:txBody>
      </p:sp>
      <p:sp>
        <p:nvSpPr>
          <p:cNvPr id="19" name="Rectangle 18"/>
          <p:cNvSpPr/>
          <p:nvPr/>
        </p:nvSpPr>
        <p:spPr>
          <a:xfrm>
            <a:off x="9050669" y="5312117"/>
            <a:ext cx="2239549"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Apache Cassandra</a:t>
            </a:r>
          </a:p>
        </p:txBody>
      </p:sp>
      <p:cxnSp>
        <p:nvCxnSpPr>
          <p:cNvPr id="25" name="Straight Arrow Connector 24"/>
          <p:cNvCxnSpPr>
            <a:stCxn id="15" idx="3"/>
            <a:endCxn id="19" idx="1"/>
          </p:cNvCxnSpPr>
          <p:nvPr/>
        </p:nvCxnSpPr>
        <p:spPr>
          <a:xfrm>
            <a:off x="7079811" y="5545210"/>
            <a:ext cx="197085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flipV="1">
            <a:off x="3417386" y="5545210"/>
            <a:ext cx="1964367" cy="3167"/>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170442" y="2674923"/>
            <a:ext cx="1" cy="14505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164857" y="2123093"/>
            <a:ext cx="2252529" cy="529278"/>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Edge device/App</a:t>
            </a:r>
            <a:endParaRPr lang="en-US" sz="1600" dirty="0"/>
          </a:p>
        </p:txBody>
      </p:sp>
      <p:sp>
        <p:nvSpPr>
          <p:cNvPr id="48" name="Rectangle 47"/>
          <p:cNvSpPr/>
          <p:nvPr/>
        </p:nvSpPr>
        <p:spPr>
          <a:xfrm>
            <a:off x="1164857" y="4124573"/>
            <a:ext cx="2239549" cy="46203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Gateway (Go)</a:t>
            </a:r>
            <a:endParaRPr lang="en-US" sz="1600" dirty="0"/>
          </a:p>
        </p:txBody>
      </p:sp>
      <p:cxnSp>
        <p:nvCxnSpPr>
          <p:cNvPr id="50" name="Straight Arrow Connector 49"/>
          <p:cNvCxnSpPr>
            <a:stCxn id="44" idx="2"/>
            <a:endCxn id="48" idx="0"/>
          </p:cNvCxnSpPr>
          <p:nvPr/>
        </p:nvCxnSpPr>
        <p:spPr>
          <a:xfrm flipH="1">
            <a:off x="2284632" y="2652371"/>
            <a:ext cx="6490" cy="14722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284632" y="4586610"/>
            <a:ext cx="6490" cy="72867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170443" y="4587537"/>
            <a:ext cx="1" cy="72458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4080533" y="5281427"/>
            <a:ext cx="631583" cy="184666"/>
          </a:xfrm>
          <a:prstGeom prst="rect">
            <a:avLst/>
          </a:prstGeom>
          <a:noFill/>
        </p:spPr>
        <p:txBody>
          <a:bodyPr wrap="none" lIns="0" tIns="0" rIns="0" bIns="0" rtlCol="0">
            <a:spAutoFit/>
          </a:bodyPr>
          <a:lstStyle/>
          <a:p>
            <a:r>
              <a:rPr lang="en-US" sz="1200" dirty="0" smtClean="0">
                <a:solidFill>
                  <a:schemeClr val="accent2"/>
                </a:solidFill>
              </a:rPr>
              <a:t>Subscribe</a:t>
            </a:r>
          </a:p>
        </p:txBody>
      </p:sp>
      <p:sp>
        <p:nvSpPr>
          <p:cNvPr id="65" name="TextBox 64"/>
          <p:cNvSpPr txBox="1"/>
          <p:nvPr/>
        </p:nvSpPr>
        <p:spPr>
          <a:xfrm>
            <a:off x="7766189" y="5281427"/>
            <a:ext cx="598101" cy="184666"/>
          </a:xfrm>
          <a:prstGeom prst="rect">
            <a:avLst/>
          </a:prstGeom>
          <a:noFill/>
        </p:spPr>
        <p:txBody>
          <a:bodyPr wrap="square" lIns="0" tIns="0" rIns="0" bIns="0" rtlCol="0">
            <a:spAutoFit/>
          </a:bodyPr>
          <a:lstStyle/>
          <a:p>
            <a:pPr algn="ctr"/>
            <a:r>
              <a:rPr lang="en-US" sz="1200" dirty="0" smtClean="0">
                <a:solidFill>
                  <a:schemeClr val="accent2"/>
                </a:solidFill>
              </a:rPr>
              <a:t>Write</a:t>
            </a:r>
          </a:p>
        </p:txBody>
      </p:sp>
      <p:sp>
        <p:nvSpPr>
          <p:cNvPr id="69" name="TextBox 68"/>
          <p:cNvSpPr txBox="1"/>
          <p:nvPr/>
        </p:nvSpPr>
        <p:spPr>
          <a:xfrm>
            <a:off x="2362416" y="4862547"/>
            <a:ext cx="469680" cy="184666"/>
          </a:xfrm>
          <a:prstGeom prst="rect">
            <a:avLst/>
          </a:prstGeom>
          <a:noFill/>
        </p:spPr>
        <p:txBody>
          <a:bodyPr wrap="none" lIns="0" tIns="0" rIns="0" bIns="0" rtlCol="0">
            <a:spAutoFit/>
          </a:bodyPr>
          <a:lstStyle/>
          <a:p>
            <a:r>
              <a:rPr lang="en-US" sz="1200" dirty="0" smtClean="0">
                <a:solidFill>
                  <a:schemeClr val="accent2"/>
                </a:solidFill>
              </a:rPr>
              <a:t>Publish</a:t>
            </a:r>
            <a:endParaRPr lang="en-US" sz="1600" dirty="0" smtClean="0">
              <a:solidFill>
                <a:schemeClr val="accent2"/>
              </a:solidFill>
            </a:endParaRPr>
          </a:p>
        </p:txBody>
      </p:sp>
      <p:sp>
        <p:nvSpPr>
          <p:cNvPr id="71" name="TextBox 70"/>
          <p:cNvSpPr txBox="1"/>
          <p:nvPr/>
        </p:nvSpPr>
        <p:spPr>
          <a:xfrm>
            <a:off x="10235556" y="4856200"/>
            <a:ext cx="580287" cy="184666"/>
          </a:xfrm>
          <a:prstGeom prst="rect">
            <a:avLst/>
          </a:prstGeom>
          <a:noFill/>
        </p:spPr>
        <p:txBody>
          <a:bodyPr wrap="none" lIns="0" tIns="0" rIns="0" bIns="0" rtlCol="0">
            <a:spAutoFit/>
          </a:bodyPr>
          <a:lstStyle/>
          <a:p>
            <a:r>
              <a:rPr lang="en-US" sz="1200" dirty="0" smtClean="0">
                <a:solidFill>
                  <a:srgbClr val="FF0000"/>
                </a:solidFill>
              </a:rPr>
              <a:t>Query C*</a:t>
            </a:r>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cxnSp>
        <p:nvCxnSpPr>
          <p:cNvPr id="100" name="Elbow Connector 99"/>
          <p:cNvCxnSpPr/>
          <p:nvPr/>
        </p:nvCxnSpPr>
        <p:spPr>
          <a:xfrm rot="10800000" flipV="1">
            <a:off x="3404406" y="3666642"/>
            <a:ext cx="1700111" cy="688950"/>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3" name="Elbow Connector 102"/>
          <p:cNvCxnSpPr/>
          <p:nvPr/>
        </p:nvCxnSpPr>
        <p:spPr>
          <a:xfrm>
            <a:off x="7357045" y="3666642"/>
            <a:ext cx="1693622" cy="689877"/>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7" name="TextBox 106"/>
          <p:cNvSpPr txBox="1"/>
          <p:nvPr/>
        </p:nvSpPr>
        <p:spPr>
          <a:xfrm>
            <a:off x="7542679" y="3856653"/>
            <a:ext cx="1378583" cy="369332"/>
          </a:xfrm>
          <a:prstGeom prst="rect">
            <a:avLst/>
          </a:prstGeom>
          <a:solidFill>
            <a:schemeClr val="bg1"/>
          </a:solidFill>
        </p:spPr>
        <p:txBody>
          <a:bodyPr wrap="none" lIns="0" tIns="0" rIns="0" bIns="0" rtlCol="0">
            <a:spAutoFit/>
          </a:bodyPr>
          <a:lstStyle/>
          <a:p>
            <a:r>
              <a:rPr lang="en-US" sz="1200" dirty="0" smtClean="0">
                <a:solidFill>
                  <a:schemeClr val="accent2"/>
                </a:solidFill>
              </a:rPr>
              <a:t>Query for </a:t>
            </a:r>
            <a:r>
              <a:rPr lang="en-US" sz="1200" dirty="0" err="1">
                <a:solidFill>
                  <a:schemeClr val="accent2"/>
                </a:solidFill>
              </a:rPr>
              <a:t>probe_tag</a:t>
            </a:r>
            <a:endParaRPr lang="en-US" sz="1200" dirty="0" smtClean="0">
              <a:solidFill>
                <a:schemeClr val="accent2"/>
              </a:solidFill>
            </a:endParaRPr>
          </a:p>
          <a:p>
            <a:r>
              <a:rPr lang="en-US" sz="1200" dirty="0" smtClean="0">
                <a:solidFill>
                  <a:schemeClr val="accent2"/>
                </a:solidFill>
              </a:rPr>
              <a:t>past 30 seconds data</a:t>
            </a:r>
          </a:p>
        </p:txBody>
      </p:sp>
      <p:sp>
        <p:nvSpPr>
          <p:cNvPr id="109" name="TextBox 108"/>
          <p:cNvSpPr txBox="1"/>
          <p:nvPr/>
        </p:nvSpPr>
        <p:spPr>
          <a:xfrm>
            <a:off x="3531910" y="3781646"/>
            <a:ext cx="1295226" cy="369332"/>
          </a:xfrm>
          <a:prstGeom prst="rect">
            <a:avLst/>
          </a:prstGeom>
          <a:solidFill>
            <a:schemeClr val="bg1"/>
          </a:solidFill>
        </p:spPr>
        <p:txBody>
          <a:bodyPr wrap="none" lIns="0" tIns="0" rIns="0" bIns="0" rtlCol="0">
            <a:spAutoFit/>
          </a:bodyPr>
          <a:lstStyle/>
          <a:p>
            <a:pPr algn="ctr"/>
            <a:r>
              <a:rPr lang="en-US" sz="1200" dirty="0" smtClean="0">
                <a:solidFill>
                  <a:schemeClr val="accent2"/>
                </a:solidFill>
              </a:rPr>
              <a:t>Ingest </a:t>
            </a:r>
            <a:r>
              <a:rPr lang="en-US" sz="1200" smtClean="0">
                <a:solidFill>
                  <a:schemeClr val="accent2"/>
                </a:solidFill>
              </a:rPr>
              <a:t>for </a:t>
            </a:r>
            <a:r>
              <a:rPr lang="en-US" sz="1200" dirty="0" err="1">
                <a:solidFill>
                  <a:schemeClr val="accent2"/>
                </a:solidFill>
              </a:rPr>
              <a:t>probe_tag</a:t>
            </a:r>
            <a:endParaRPr lang="en-US" sz="1200" dirty="0" smtClean="0">
              <a:solidFill>
                <a:schemeClr val="accent2"/>
              </a:solidFill>
            </a:endParaRPr>
          </a:p>
          <a:p>
            <a:pPr algn="ctr"/>
            <a:r>
              <a:rPr lang="en-US" sz="1200" dirty="0">
                <a:solidFill>
                  <a:schemeClr val="accent2"/>
                </a:solidFill>
              </a:rPr>
              <a:t>e</a:t>
            </a:r>
            <a:r>
              <a:rPr lang="en-US" sz="1200" dirty="0" smtClean="0">
                <a:solidFill>
                  <a:schemeClr val="accent2"/>
                </a:solidFill>
              </a:rPr>
              <a:t>very 10 seconds</a:t>
            </a:r>
          </a:p>
        </p:txBody>
      </p:sp>
      <p:sp>
        <p:nvSpPr>
          <p:cNvPr id="30" name="Oval 29"/>
          <p:cNvSpPr/>
          <p:nvPr/>
        </p:nvSpPr>
        <p:spPr>
          <a:xfrm>
            <a:off x="9918662" y="4674555"/>
            <a:ext cx="1090714" cy="55054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6" name="Rectangle 35"/>
          <p:cNvSpPr/>
          <p:nvPr/>
        </p:nvSpPr>
        <p:spPr>
          <a:xfrm>
            <a:off x="5104517" y="1916337"/>
            <a:ext cx="2252528" cy="63465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APM Solution</a:t>
            </a:r>
          </a:p>
          <a:p>
            <a:pPr algn="ctr"/>
            <a:r>
              <a:rPr lang="en-US" dirty="0" smtClean="0"/>
              <a:t>(New Relic, </a:t>
            </a:r>
            <a:r>
              <a:rPr lang="en-US" dirty="0" err="1" smtClean="0"/>
              <a:t>etc</a:t>
            </a:r>
            <a:r>
              <a:rPr lang="en-US" dirty="0" smtClean="0"/>
              <a:t>)</a:t>
            </a:r>
            <a:endParaRPr lang="en-US" dirty="0"/>
          </a:p>
        </p:txBody>
      </p:sp>
      <p:cxnSp>
        <p:nvCxnSpPr>
          <p:cNvPr id="37" name="Straight Arrow Connector 36"/>
          <p:cNvCxnSpPr/>
          <p:nvPr/>
        </p:nvCxnSpPr>
        <p:spPr>
          <a:xfrm>
            <a:off x="6230781" y="2550988"/>
            <a:ext cx="1" cy="74097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8" name="TextBox 37"/>
          <p:cNvSpPr txBox="1"/>
          <p:nvPr/>
        </p:nvSpPr>
        <p:spPr>
          <a:xfrm>
            <a:off x="5826022" y="2816781"/>
            <a:ext cx="809517" cy="184666"/>
          </a:xfrm>
          <a:prstGeom prst="rect">
            <a:avLst/>
          </a:prstGeom>
          <a:solidFill>
            <a:schemeClr val="bg1"/>
          </a:solidFill>
        </p:spPr>
        <p:txBody>
          <a:bodyPr wrap="none" lIns="0" tIns="0" rIns="0" bIns="0" rtlCol="0">
            <a:spAutoFit/>
          </a:bodyPr>
          <a:lstStyle/>
          <a:p>
            <a:r>
              <a:rPr lang="en-US" sz="1200" dirty="0" smtClean="0">
                <a:solidFill>
                  <a:schemeClr val="accent2"/>
                </a:solidFill>
              </a:rPr>
              <a:t>Check Probe</a:t>
            </a:r>
          </a:p>
        </p:txBody>
      </p:sp>
      <p:sp>
        <p:nvSpPr>
          <p:cNvPr id="32" name="Rectangle 31"/>
          <p:cNvSpPr/>
          <p:nvPr/>
        </p:nvSpPr>
        <p:spPr>
          <a:xfrm>
            <a:off x="5104517" y="3291965"/>
            <a:ext cx="2252529" cy="749354"/>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M&amp;D Probe</a:t>
            </a:r>
          </a:p>
        </p:txBody>
      </p:sp>
    </p:spTree>
    <p:extLst>
      <p:ext uri="{BB962C8B-B14F-4D97-AF65-F5344CB8AC3E}">
        <p14:creationId xmlns:p14="http://schemas.microsoft.com/office/powerpoint/2010/main" val="12273751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Returned to APM solution</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37</a:t>
            </a:fld>
            <a:endParaRPr lang="en-CA" dirty="0"/>
          </a:p>
        </p:txBody>
      </p:sp>
      <p:sp>
        <p:nvSpPr>
          <p:cNvPr id="8" name="TextBox 7"/>
          <p:cNvSpPr txBox="1"/>
          <p:nvPr/>
        </p:nvSpPr>
        <p:spPr>
          <a:xfrm>
            <a:off x="6467594" y="3705867"/>
            <a:ext cx="65" cy="246221"/>
          </a:xfrm>
          <a:prstGeom prst="rect">
            <a:avLst/>
          </a:prstGeom>
          <a:noFill/>
        </p:spPr>
        <p:txBody>
          <a:bodyPr wrap="none" lIns="0" tIns="0" rIns="0" bIns="0" rtlCol="0">
            <a:spAutoFit/>
          </a:bodyPr>
          <a:lstStyle/>
          <a:p>
            <a:endParaRPr lang="en-US" sz="1600" dirty="0" smtClean="0">
              <a:solidFill>
                <a:schemeClr val="accent2"/>
              </a:solidFill>
            </a:endParaRPr>
          </a:p>
        </p:txBody>
      </p:sp>
      <p:sp>
        <p:nvSpPr>
          <p:cNvPr id="14" name="Rectangle 13"/>
          <p:cNvSpPr/>
          <p:nvPr/>
        </p:nvSpPr>
        <p:spPr>
          <a:xfrm>
            <a:off x="1164858" y="5315284"/>
            <a:ext cx="2252528"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Kafka</a:t>
            </a:r>
            <a:endParaRPr lang="en-US" sz="1600" dirty="0"/>
          </a:p>
        </p:txBody>
      </p:sp>
      <p:sp>
        <p:nvSpPr>
          <p:cNvPr id="15" name="Rectangle 14"/>
          <p:cNvSpPr/>
          <p:nvPr/>
        </p:nvSpPr>
        <p:spPr>
          <a:xfrm>
            <a:off x="5381753" y="5113061"/>
            <a:ext cx="1698058"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Pipeline (Go)</a:t>
            </a:r>
            <a:endParaRPr lang="en-US" sz="1600" dirty="0"/>
          </a:p>
        </p:txBody>
      </p:sp>
      <p:sp>
        <p:nvSpPr>
          <p:cNvPr id="17" name="Rectangle 16"/>
          <p:cNvSpPr/>
          <p:nvPr/>
        </p:nvSpPr>
        <p:spPr>
          <a:xfrm>
            <a:off x="9050667" y="2148813"/>
            <a:ext cx="2239549" cy="526110"/>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Customer Query App</a:t>
            </a:r>
            <a:endParaRPr lang="en-US" sz="1600" dirty="0"/>
          </a:p>
        </p:txBody>
      </p:sp>
      <p:sp>
        <p:nvSpPr>
          <p:cNvPr id="18" name="Rectangle 17"/>
          <p:cNvSpPr/>
          <p:nvPr/>
        </p:nvSpPr>
        <p:spPr>
          <a:xfrm>
            <a:off x="9050668" y="4125501"/>
            <a:ext cx="2239549" cy="4620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Query Service (Java)</a:t>
            </a:r>
            <a:endParaRPr lang="en-US" sz="1600" dirty="0"/>
          </a:p>
        </p:txBody>
      </p:sp>
      <p:sp>
        <p:nvSpPr>
          <p:cNvPr id="19" name="Rectangle 18"/>
          <p:cNvSpPr/>
          <p:nvPr/>
        </p:nvSpPr>
        <p:spPr>
          <a:xfrm>
            <a:off x="9050669" y="5312117"/>
            <a:ext cx="2239549" cy="4661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Apache Cassandra</a:t>
            </a:r>
            <a:endParaRPr lang="en-US" sz="1600" dirty="0"/>
          </a:p>
        </p:txBody>
      </p:sp>
      <p:cxnSp>
        <p:nvCxnSpPr>
          <p:cNvPr id="25" name="Straight Arrow Connector 24"/>
          <p:cNvCxnSpPr>
            <a:stCxn id="15" idx="3"/>
            <a:endCxn id="19" idx="1"/>
          </p:cNvCxnSpPr>
          <p:nvPr/>
        </p:nvCxnSpPr>
        <p:spPr>
          <a:xfrm>
            <a:off x="7079811" y="5545210"/>
            <a:ext cx="197085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flipV="1">
            <a:off x="3417386" y="5545210"/>
            <a:ext cx="1964367" cy="3167"/>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170442" y="2674923"/>
            <a:ext cx="1" cy="14505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164857" y="2123093"/>
            <a:ext cx="2252529" cy="529278"/>
          </a:xfrm>
          <a:prstGeom prst="rect">
            <a:avLst/>
          </a:prstGeom>
          <a:solidFill>
            <a:schemeClr val="accent6">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Edge device/App</a:t>
            </a:r>
            <a:endParaRPr lang="en-US" sz="1600" dirty="0"/>
          </a:p>
        </p:txBody>
      </p:sp>
      <p:sp>
        <p:nvSpPr>
          <p:cNvPr id="48" name="Rectangle 47"/>
          <p:cNvSpPr/>
          <p:nvPr/>
        </p:nvSpPr>
        <p:spPr>
          <a:xfrm>
            <a:off x="1164857" y="4124573"/>
            <a:ext cx="2239549" cy="46203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Gateway (Go)</a:t>
            </a:r>
            <a:endParaRPr lang="en-US" sz="1600" dirty="0"/>
          </a:p>
        </p:txBody>
      </p:sp>
      <p:cxnSp>
        <p:nvCxnSpPr>
          <p:cNvPr id="50" name="Straight Arrow Connector 49"/>
          <p:cNvCxnSpPr>
            <a:stCxn id="44" idx="2"/>
            <a:endCxn id="48" idx="0"/>
          </p:cNvCxnSpPr>
          <p:nvPr/>
        </p:nvCxnSpPr>
        <p:spPr>
          <a:xfrm flipH="1">
            <a:off x="2284632" y="2652371"/>
            <a:ext cx="6490" cy="14722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284632" y="4586610"/>
            <a:ext cx="6490" cy="728674"/>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170443" y="4587537"/>
            <a:ext cx="1" cy="72458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4080533" y="5281427"/>
            <a:ext cx="631583" cy="184666"/>
          </a:xfrm>
          <a:prstGeom prst="rect">
            <a:avLst/>
          </a:prstGeom>
          <a:noFill/>
        </p:spPr>
        <p:txBody>
          <a:bodyPr wrap="none" lIns="0" tIns="0" rIns="0" bIns="0" rtlCol="0">
            <a:spAutoFit/>
          </a:bodyPr>
          <a:lstStyle/>
          <a:p>
            <a:r>
              <a:rPr lang="en-US" sz="1200" dirty="0" smtClean="0">
                <a:solidFill>
                  <a:schemeClr val="accent2"/>
                </a:solidFill>
              </a:rPr>
              <a:t>Subscribe</a:t>
            </a:r>
          </a:p>
        </p:txBody>
      </p:sp>
      <p:sp>
        <p:nvSpPr>
          <p:cNvPr id="65" name="TextBox 64"/>
          <p:cNvSpPr txBox="1"/>
          <p:nvPr/>
        </p:nvSpPr>
        <p:spPr>
          <a:xfrm>
            <a:off x="7766189" y="5281427"/>
            <a:ext cx="598101" cy="184666"/>
          </a:xfrm>
          <a:prstGeom prst="rect">
            <a:avLst/>
          </a:prstGeom>
          <a:noFill/>
        </p:spPr>
        <p:txBody>
          <a:bodyPr wrap="square" lIns="0" tIns="0" rIns="0" bIns="0" rtlCol="0">
            <a:spAutoFit/>
          </a:bodyPr>
          <a:lstStyle/>
          <a:p>
            <a:pPr algn="ctr"/>
            <a:r>
              <a:rPr lang="en-US" sz="1200" dirty="0" smtClean="0">
                <a:solidFill>
                  <a:schemeClr val="accent2"/>
                </a:solidFill>
              </a:rPr>
              <a:t>Write</a:t>
            </a:r>
          </a:p>
        </p:txBody>
      </p:sp>
      <p:sp>
        <p:nvSpPr>
          <p:cNvPr id="69" name="TextBox 68"/>
          <p:cNvSpPr txBox="1"/>
          <p:nvPr/>
        </p:nvSpPr>
        <p:spPr>
          <a:xfrm>
            <a:off x="2362416" y="4862547"/>
            <a:ext cx="469680" cy="184666"/>
          </a:xfrm>
          <a:prstGeom prst="rect">
            <a:avLst/>
          </a:prstGeom>
          <a:noFill/>
        </p:spPr>
        <p:txBody>
          <a:bodyPr wrap="none" lIns="0" tIns="0" rIns="0" bIns="0" rtlCol="0">
            <a:spAutoFit/>
          </a:bodyPr>
          <a:lstStyle/>
          <a:p>
            <a:r>
              <a:rPr lang="en-US" sz="1200" dirty="0" smtClean="0">
                <a:solidFill>
                  <a:schemeClr val="accent2"/>
                </a:solidFill>
              </a:rPr>
              <a:t>Publish</a:t>
            </a:r>
            <a:endParaRPr lang="en-US" sz="1600" dirty="0" smtClean="0">
              <a:solidFill>
                <a:schemeClr val="accent2"/>
              </a:solidFill>
            </a:endParaRPr>
          </a:p>
        </p:txBody>
      </p:sp>
      <p:sp>
        <p:nvSpPr>
          <p:cNvPr id="71" name="TextBox 70"/>
          <p:cNvSpPr txBox="1"/>
          <p:nvPr/>
        </p:nvSpPr>
        <p:spPr>
          <a:xfrm>
            <a:off x="10235556" y="4856200"/>
            <a:ext cx="580287" cy="184666"/>
          </a:xfrm>
          <a:prstGeom prst="rect">
            <a:avLst/>
          </a:prstGeom>
          <a:noFill/>
        </p:spPr>
        <p:txBody>
          <a:bodyPr wrap="none" lIns="0" tIns="0" rIns="0" bIns="0" rtlCol="0">
            <a:spAutoFit/>
          </a:bodyPr>
          <a:lstStyle/>
          <a:p>
            <a:r>
              <a:rPr lang="en-US" sz="1200" dirty="0" smtClean="0">
                <a:solidFill>
                  <a:schemeClr val="accent2"/>
                </a:solidFill>
              </a:rPr>
              <a:t>Query C*</a:t>
            </a:r>
          </a:p>
        </p:txBody>
      </p:sp>
      <p:sp>
        <p:nvSpPr>
          <p:cNvPr id="2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cxnSp>
        <p:nvCxnSpPr>
          <p:cNvPr id="100" name="Elbow Connector 99"/>
          <p:cNvCxnSpPr/>
          <p:nvPr/>
        </p:nvCxnSpPr>
        <p:spPr>
          <a:xfrm rot="10800000" flipV="1">
            <a:off x="3404406" y="3666642"/>
            <a:ext cx="1700111" cy="688950"/>
          </a:xfrm>
          <a:prstGeom prst="bentConnector3">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3" name="Elbow Connector 102"/>
          <p:cNvCxnSpPr/>
          <p:nvPr/>
        </p:nvCxnSpPr>
        <p:spPr>
          <a:xfrm>
            <a:off x="7357045" y="3666642"/>
            <a:ext cx="1693622" cy="689877"/>
          </a:xfrm>
          <a:prstGeom prst="bentConnector3">
            <a:avLst/>
          </a:prstGeom>
          <a:noFill/>
          <a:ln w="28575">
            <a:solidFill>
              <a:schemeClr val="accent2"/>
            </a:solidFill>
            <a:miter lim="800000"/>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9" name="TextBox 108"/>
          <p:cNvSpPr txBox="1"/>
          <p:nvPr/>
        </p:nvSpPr>
        <p:spPr>
          <a:xfrm>
            <a:off x="3531910" y="3781646"/>
            <a:ext cx="1295226" cy="369332"/>
          </a:xfrm>
          <a:prstGeom prst="rect">
            <a:avLst/>
          </a:prstGeom>
          <a:solidFill>
            <a:schemeClr val="bg1"/>
          </a:solidFill>
        </p:spPr>
        <p:txBody>
          <a:bodyPr wrap="none" lIns="0" tIns="0" rIns="0" bIns="0" rtlCol="0">
            <a:spAutoFit/>
          </a:bodyPr>
          <a:lstStyle/>
          <a:p>
            <a:pPr algn="ctr"/>
            <a:r>
              <a:rPr lang="en-US" sz="1200" dirty="0" smtClean="0">
                <a:solidFill>
                  <a:schemeClr val="accent2"/>
                </a:solidFill>
              </a:rPr>
              <a:t>Ingest for </a:t>
            </a:r>
            <a:r>
              <a:rPr lang="en-US" sz="1200" dirty="0" err="1" smtClean="0">
                <a:solidFill>
                  <a:schemeClr val="accent2"/>
                </a:solidFill>
              </a:rPr>
              <a:t>probe_tag</a:t>
            </a:r>
            <a:endParaRPr lang="en-US" sz="1200" dirty="0" smtClean="0">
              <a:solidFill>
                <a:schemeClr val="accent2"/>
              </a:solidFill>
            </a:endParaRPr>
          </a:p>
          <a:p>
            <a:pPr algn="ctr"/>
            <a:r>
              <a:rPr lang="en-US" sz="1200" dirty="0">
                <a:solidFill>
                  <a:schemeClr val="accent2"/>
                </a:solidFill>
              </a:rPr>
              <a:t>e</a:t>
            </a:r>
            <a:r>
              <a:rPr lang="en-US" sz="1200" dirty="0" smtClean="0">
                <a:solidFill>
                  <a:schemeClr val="accent2"/>
                </a:solidFill>
              </a:rPr>
              <a:t>very 10 seconds</a:t>
            </a:r>
          </a:p>
        </p:txBody>
      </p:sp>
      <p:sp>
        <p:nvSpPr>
          <p:cNvPr id="32" name="Rectangle 31"/>
          <p:cNvSpPr/>
          <p:nvPr/>
        </p:nvSpPr>
        <p:spPr>
          <a:xfrm>
            <a:off x="5104517" y="1916337"/>
            <a:ext cx="2252528" cy="63465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APM Solution</a:t>
            </a:r>
          </a:p>
          <a:p>
            <a:pPr algn="ctr"/>
            <a:r>
              <a:rPr lang="en-US" dirty="0" smtClean="0"/>
              <a:t>(New Relic, </a:t>
            </a:r>
            <a:r>
              <a:rPr lang="en-US" dirty="0" err="1" smtClean="0"/>
              <a:t>etc</a:t>
            </a:r>
            <a:r>
              <a:rPr lang="en-US" dirty="0" smtClean="0"/>
              <a:t>)</a:t>
            </a:r>
            <a:endParaRPr lang="en-US" dirty="0"/>
          </a:p>
        </p:txBody>
      </p:sp>
      <p:cxnSp>
        <p:nvCxnSpPr>
          <p:cNvPr id="33" name="Straight Arrow Connector 32"/>
          <p:cNvCxnSpPr/>
          <p:nvPr/>
        </p:nvCxnSpPr>
        <p:spPr>
          <a:xfrm>
            <a:off x="6230781" y="2550988"/>
            <a:ext cx="1" cy="740977"/>
          </a:xfrm>
          <a:prstGeom prst="straightConnector1">
            <a:avLst/>
          </a:prstGeom>
          <a:noFill/>
          <a:ln w="28575">
            <a:solidFill>
              <a:schemeClr val="accent2"/>
            </a:solidFill>
            <a:miter lim="800000"/>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36" name="TextBox 35"/>
          <p:cNvSpPr txBox="1"/>
          <p:nvPr/>
        </p:nvSpPr>
        <p:spPr>
          <a:xfrm>
            <a:off x="7542679" y="3856653"/>
            <a:ext cx="1378583" cy="369332"/>
          </a:xfrm>
          <a:prstGeom prst="rect">
            <a:avLst/>
          </a:prstGeom>
          <a:solidFill>
            <a:schemeClr val="bg1"/>
          </a:solidFill>
        </p:spPr>
        <p:txBody>
          <a:bodyPr wrap="none" lIns="0" tIns="0" rIns="0" bIns="0" rtlCol="0">
            <a:spAutoFit/>
          </a:bodyPr>
          <a:lstStyle/>
          <a:p>
            <a:r>
              <a:rPr lang="en-US" sz="1200" dirty="0" smtClean="0">
                <a:solidFill>
                  <a:schemeClr val="accent2"/>
                </a:solidFill>
              </a:rPr>
              <a:t>Query for </a:t>
            </a:r>
            <a:r>
              <a:rPr lang="en-US" sz="1200" dirty="0" err="1">
                <a:solidFill>
                  <a:schemeClr val="accent2"/>
                </a:solidFill>
              </a:rPr>
              <a:t>probe_tag</a:t>
            </a:r>
            <a:endParaRPr lang="en-US" sz="1200" dirty="0" smtClean="0">
              <a:solidFill>
                <a:schemeClr val="accent2"/>
              </a:solidFill>
            </a:endParaRPr>
          </a:p>
          <a:p>
            <a:r>
              <a:rPr lang="en-US" sz="1200" dirty="0" smtClean="0">
                <a:solidFill>
                  <a:schemeClr val="accent2"/>
                </a:solidFill>
              </a:rPr>
              <a:t>past 30 seconds data</a:t>
            </a:r>
          </a:p>
        </p:txBody>
      </p:sp>
      <p:sp>
        <p:nvSpPr>
          <p:cNvPr id="107" name="TextBox 106"/>
          <p:cNvSpPr txBox="1"/>
          <p:nvPr/>
        </p:nvSpPr>
        <p:spPr>
          <a:xfrm>
            <a:off x="5514238" y="2746460"/>
            <a:ext cx="1433085" cy="338554"/>
          </a:xfrm>
          <a:prstGeom prst="rect">
            <a:avLst/>
          </a:prstGeom>
          <a:solidFill>
            <a:schemeClr val="bg1"/>
          </a:solidFill>
        </p:spPr>
        <p:txBody>
          <a:bodyPr wrap="none" lIns="0" tIns="0" rIns="0" bIns="0" rtlCol="0">
            <a:spAutoFit/>
          </a:bodyPr>
          <a:lstStyle/>
          <a:p>
            <a:r>
              <a:rPr lang="en-US" sz="1100" dirty="0" smtClean="0">
                <a:solidFill>
                  <a:srgbClr val="FF0000"/>
                </a:solidFill>
              </a:rPr>
              <a:t>Return 500 if no data </a:t>
            </a:r>
          </a:p>
          <a:p>
            <a:r>
              <a:rPr lang="en-US" sz="1100" dirty="0" smtClean="0">
                <a:solidFill>
                  <a:srgbClr val="FF0000"/>
                </a:solidFill>
              </a:rPr>
              <a:t>Return 200 if data exists</a:t>
            </a:r>
          </a:p>
        </p:txBody>
      </p:sp>
      <p:sp>
        <p:nvSpPr>
          <p:cNvPr id="37" name="Oval 36"/>
          <p:cNvSpPr/>
          <p:nvPr/>
        </p:nvSpPr>
        <p:spPr>
          <a:xfrm>
            <a:off x="5205984" y="2626459"/>
            <a:ext cx="2011680" cy="55054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Rectangle 33"/>
          <p:cNvSpPr/>
          <p:nvPr/>
        </p:nvSpPr>
        <p:spPr>
          <a:xfrm>
            <a:off x="5104517" y="3291965"/>
            <a:ext cx="2252529" cy="749354"/>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M&amp;D Probe</a:t>
            </a:r>
          </a:p>
        </p:txBody>
      </p:sp>
    </p:spTree>
    <p:extLst>
      <p:ext uri="{BB962C8B-B14F-4D97-AF65-F5344CB8AC3E}">
        <p14:creationId xmlns:p14="http://schemas.microsoft.com/office/powerpoint/2010/main" val="11662266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probes at GE Digital</a:t>
            </a:r>
            <a:endParaRPr lang="en-US" dirty="0"/>
          </a:p>
        </p:txBody>
      </p:sp>
      <p:sp>
        <p:nvSpPr>
          <p:cNvPr id="3" name="Content Placeholder 2"/>
          <p:cNvSpPr>
            <a:spLocks noGrp="1"/>
          </p:cNvSpPr>
          <p:nvPr>
            <p:ph sz="quarter" idx="13"/>
          </p:nvPr>
        </p:nvSpPr>
        <p:spPr/>
        <p:txBody>
          <a:bodyPr/>
          <a:lstStyle/>
          <a:p>
            <a:pPr marL="457200" indent="-457200">
              <a:buFont typeface="Arial" charset="0"/>
              <a:buChar char="•"/>
            </a:pPr>
            <a:r>
              <a:rPr lang="en-US" dirty="0" smtClean="0"/>
              <a:t>Monitors our big data scheduling &amp; execution service (</a:t>
            </a:r>
            <a:r>
              <a:rPr lang="en-US" b="1" dirty="0" smtClean="0"/>
              <a:t>Predix insights</a:t>
            </a:r>
            <a:r>
              <a:rPr lang="en-US" dirty="0" smtClean="0"/>
              <a:t>)</a:t>
            </a:r>
          </a:p>
          <a:p>
            <a:pPr marL="919163" lvl="2" indent="-457200">
              <a:buFont typeface="Arial" charset="0"/>
              <a:buChar char="•"/>
            </a:pPr>
            <a:r>
              <a:rPr lang="en-US" dirty="0" smtClean="0"/>
              <a:t>Submit Airflow DAG, Execute analytic at an interval</a:t>
            </a:r>
          </a:p>
          <a:p>
            <a:pPr marL="919163" lvl="2" indent="-457200">
              <a:buFont typeface="Arial" charset="0"/>
              <a:buChar char="•"/>
            </a:pPr>
            <a:r>
              <a:rPr lang="en-US" dirty="0" smtClean="0"/>
              <a:t>Check for analytic success</a:t>
            </a:r>
          </a:p>
          <a:p>
            <a:pPr marL="457200" indent="-457200">
              <a:buFont typeface="Arial" charset="0"/>
              <a:buChar char="•"/>
            </a:pPr>
            <a:r>
              <a:rPr lang="en-US" dirty="0" smtClean="0"/>
              <a:t>Monitors our service instance creation</a:t>
            </a:r>
          </a:p>
          <a:p>
            <a:pPr marL="919163" lvl="2" indent="-457200">
              <a:buFont typeface="Arial" charset="0"/>
              <a:buChar char="•"/>
            </a:pPr>
            <a:r>
              <a:rPr lang="en-US" dirty="0" smtClean="0"/>
              <a:t>Create, Bind, Unbind, Delete service instances </a:t>
            </a:r>
          </a:p>
          <a:p>
            <a:pPr marL="457200" indent="-457200">
              <a:buFont typeface="Arial" charset="0"/>
              <a:buChar char="•"/>
            </a:pPr>
            <a:r>
              <a:rPr lang="en-US" dirty="0" smtClean="0"/>
              <a:t>Predix Event Hub, </a:t>
            </a:r>
            <a:r>
              <a:rPr lang="en-US" dirty="0" err="1" smtClean="0"/>
              <a:t>Blobstore</a:t>
            </a:r>
            <a:r>
              <a:rPr lang="en-US" dirty="0" smtClean="0"/>
              <a:t>, Columnar </a:t>
            </a:r>
            <a:r>
              <a:rPr lang="en-US" dirty="0" err="1" smtClean="0"/>
              <a:t>datastore</a:t>
            </a: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38</a:t>
            </a:fld>
            <a:endParaRPr lang="en-CA" dirty="0"/>
          </a:p>
        </p:txBody>
      </p:sp>
      <p:sp>
        <p:nvSpPr>
          <p:cNvPr id="5" name="Footer Placeholder 4"/>
          <p:cNvSpPr>
            <a:spLocks noGrp="1"/>
          </p:cNvSpPr>
          <p:nvPr>
            <p:ph type="ftr" sz="quarter" idx="3"/>
          </p:nvPr>
        </p:nvSpPr>
        <p:spPr/>
        <p:txBody>
          <a:bodyPr/>
          <a:lstStyle/>
          <a:p>
            <a:r>
              <a:rPr lang="en-US" smtClean="0"/>
              <a:t>Black Box Monitoring in Go</a:t>
            </a:r>
            <a:endParaRPr lang="en-US" dirty="0"/>
          </a:p>
        </p:txBody>
      </p:sp>
    </p:spTree>
    <p:extLst>
      <p:ext uri="{BB962C8B-B14F-4D97-AF65-F5344CB8AC3E}">
        <p14:creationId xmlns:p14="http://schemas.microsoft.com/office/powerpoint/2010/main" val="8871333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Engineering @ GE</a:t>
            </a:r>
          </a:p>
          <a:p>
            <a:pPr marL="514350" indent="-514350">
              <a:buFont typeface="+mj-lt"/>
              <a:buAutoNum type="arabicPeriod"/>
            </a:pPr>
            <a:r>
              <a:rPr lang="en-US" dirty="0"/>
              <a:t>Introduction to Black Box Monitoring</a:t>
            </a:r>
          </a:p>
          <a:p>
            <a:pPr marL="514350" indent="-514350">
              <a:buFont typeface="+mj-lt"/>
              <a:buAutoNum type="arabicPeriod"/>
            </a:pPr>
            <a:r>
              <a:rPr lang="en-US" dirty="0"/>
              <a:t>Black Box monitoring @ GE </a:t>
            </a:r>
          </a:p>
          <a:p>
            <a:pPr marL="514350" indent="-514350">
              <a:buFont typeface="+mj-lt"/>
              <a:buAutoNum type="arabicPeriod"/>
            </a:pPr>
            <a:r>
              <a:rPr lang="en-US" b="1" dirty="0"/>
              <a:t>Sample black box monitor</a:t>
            </a:r>
          </a:p>
          <a:p>
            <a:pPr marL="514350" indent="-514350">
              <a:buFont typeface="+mj-lt"/>
              <a:buAutoNum type="arabicPeriod"/>
            </a:pPr>
            <a:r>
              <a:rPr lang="en-US" dirty="0" smtClean="0"/>
              <a:t>Takeaways</a:t>
            </a:r>
            <a:endParaRPr lang="en-US" dirty="0"/>
          </a:p>
        </p:txBody>
      </p:sp>
    </p:spTree>
    <p:extLst>
      <p:ext uri="{BB962C8B-B14F-4D97-AF65-F5344CB8AC3E}">
        <p14:creationId xmlns:p14="http://schemas.microsoft.com/office/powerpoint/2010/main" val="1924944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87378" y="2530216"/>
            <a:ext cx="3466094" cy="28895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0182" y="2097776"/>
            <a:ext cx="2091192" cy="3754384"/>
          </a:xfrm>
          <a:prstGeom prst="rect">
            <a:avLst/>
          </a:prstGeom>
        </p:spPr>
      </p:pic>
      <p:sp>
        <p:nvSpPr>
          <p:cNvPr id="6" name="TextBox 5"/>
          <p:cNvSpPr txBox="1"/>
          <p:nvPr/>
        </p:nvSpPr>
        <p:spPr>
          <a:xfrm>
            <a:off x="1667547" y="269262"/>
            <a:ext cx="8680704" cy="1231106"/>
          </a:xfrm>
          <a:prstGeom prst="rect">
            <a:avLst/>
          </a:prstGeom>
          <a:noFill/>
        </p:spPr>
        <p:txBody>
          <a:bodyPr wrap="square" lIns="0" tIns="0" rIns="0" bIns="0" rtlCol="0">
            <a:spAutoFit/>
          </a:bodyPr>
          <a:lstStyle/>
          <a:p>
            <a:pPr algn="ctr"/>
            <a:r>
              <a:rPr lang="en-US" sz="4000" dirty="0" smtClean="0">
                <a:solidFill>
                  <a:schemeClr val="accent2"/>
                </a:solidFill>
              </a:rPr>
              <a:t>Who here has owned a GE </a:t>
            </a:r>
          </a:p>
          <a:p>
            <a:pPr algn="ctr"/>
            <a:r>
              <a:rPr lang="en-US" sz="4000" dirty="0" smtClean="0">
                <a:solidFill>
                  <a:schemeClr val="accent2"/>
                </a:solidFill>
              </a:rPr>
              <a:t>Fridge, Lightbulb, or Microwave?</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70854" y="2097776"/>
            <a:ext cx="4123944" cy="4123944"/>
          </a:xfrm>
          <a:prstGeom prst="rect">
            <a:avLst/>
          </a:prstGeom>
        </p:spPr>
      </p:pic>
    </p:spTree>
    <p:extLst>
      <p:ext uri="{BB962C8B-B14F-4D97-AF65-F5344CB8AC3E}">
        <p14:creationId xmlns:p14="http://schemas.microsoft.com/office/powerpoint/2010/main" val="10475206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 service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40</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5300" y="1232186"/>
            <a:ext cx="11201400" cy="5625814"/>
          </a:xfrm>
          <a:prstGeom prst="rect">
            <a:avLst/>
          </a:prstGeom>
        </p:spPr>
      </p:pic>
    </p:spTree>
    <p:extLst>
      <p:ext uri="{BB962C8B-B14F-4D97-AF65-F5344CB8AC3E}">
        <p14:creationId xmlns:p14="http://schemas.microsoft.com/office/powerpoint/2010/main" val="6796332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probe interface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41</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5300" y="2652054"/>
            <a:ext cx="11219949" cy="2552586"/>
          </a:xfrm>
          <a:prstGeom prst="rect">
            <a:avLst/>
          </a:prstGeom>
        </p:spPr>
      </p:pic>
    </p:spTree>
    <p:extLst>
      <p:ext uri="{BB962C8B-B14F-4D97-AF65-F5344CB8AC3E}">
        <p14:creationId xmlns:p14="http://schemas.microsoft.com/office/powerpoint/2010/main" val="7934927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probe implementation </a:t>
            </a:r>
            <a:r>
              <a:rPr lang="mr-IN" dirty="0" smtClean="0"/>
              <a:t>–</a:t>
            </a:r>
            <a:r>
              <a:rPr lang="en-US" dirty="0" smtClean="0"/>
              <a:t> high level flow</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95300" y="1835553"/>
            <a:ext cx="8855964" cy="5053046"/>
          </a:xfrm>
          <a:prstGeom prst="rect">
            <a:avLst/>
          </a:prstGeom>
        </p:spPr>
      </p:pic>
    </p:spTree>
    <p:extLst>
      <p:ext uri="{BB962C8B-B14F-4D97-AF65-F5344CB8AC3E}">
        <p14:creationId xmlns:p14="http://schemas.microsoft.com/office/powerpoint/2010/main" val="1526870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probe implementation </a:t>
            </a:r>
            <a:r>
              <a:rPr lang="mr-IN" dirty="0" smtClean="0"/>
              <a:t>–</a:t>
            </a:r>
            <a:r>
              <a:rPr lang="en-US" dirty="0" smtClean="0"/>
              <a:t> checks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5300" y="1292561"/>
            <a:ext cx="7539228" cy="5565439"/>
          </a:xfrm>
          <a:prstGeom prst="rect">
            <a:avLst/>
          </a:prstGeom>
        </p:spPr>
      </p:pic>
    </p:spTree>
    <p:extLst>
      <p:ext uri="{BB962C8B-B14F-4D97-AF65-F5344CB8AC3E}">
        <p14:creationId xmlns:p14="http://schemas.microsoft.com/office/powerpoint/2010/main" val="8934056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smtClean="0"/>
              <a:t>Engineering @ GE</a:t>
            </a:r>
          </a:p>
          <a:p>
            <a:pPr marL="514350" indent="-514350">
              <a:buFont typeface="+mj-lt"/>
              <a:buAutoNum type="arabicPeriod"/>
            </a:pPr>
            <a:r>
              <a:rPr lang="en-US" dirty="0" smtClean="0"/>
              <a:t>Introduction to Black Box Monitoring</a:t>
            </a:r>
          </a:p>
          <a:p>
            <a:pPr marL="514350" indent="-514350">
              <a:buFont typeface="+mj-lt"/>
              <a:buAutoNum type="arabicPeriod"/>
            </a:pPr>
            <a:r>
              <a:rPr lang="en-US" dirty="0" smtClean="0"/>
              <a:t>Black Box monitoring @ GE </a:t>
            </a:r>
          </a:p>
          <a:p>
            <a:pPr marL="514350" indent="-514350">
              <a:buFont typeface="+mj-lt"/>
              <a:buAutoNum type="arabicPeriod"/>
            </a:pPr>
            <a:r>
              <a:rPr lang="en-US" b="1" dirty="0" smtClean="0"/>
              <a:t>Sample black box monitor</a:t>
            </a:r>
          </a:p>
          <a:p>
            <a:pPr marL="514350" indent="-514350">
              <a:buFont typeface="+mj-lt"/>
              <a:buAutoNum type="arabicPeriod"/>
            </a:pPr>
            <a:r>
              <a:rPr lang="en-US" dirty="0"/>
              <a:t>T</a:t>
            </a:r>
            <a:r>
              <a:rPr lang="en-US" dirty="0" smtClean="0"/>
              <a:t>akeaways</a:t>
            </a:r>
            <a:endParaRPr lang="en-US" dirty="0"/>
          </a:p>
        </p:txBody>
      </p:sp>
    </p:spTree>
    <p:extLst>
      <p:ext uri="{BB962C8B-B14F-4D97-AF65-F5344CB8AC3E}">
        <p14:creationId xmlns:p14="http://schemas.microsoft.com/office/powerpoint/2010/main" val="709019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45</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10" name="Content Placeholder 2"/>
          <p:cNvSpPr>
            <a:spLocks noGrp="1"/>
          </p:cNvSpPr>
          <p:nvPr>
            <p:ph sz="quarter" idx="13"/>
          </p:nvPr>
        </p:nvSpPr>
        <p:spPr>
          <a:xfrm>
            <a:off x="495300" y="1816831"/>
            <a:ext cx="8122920" cy="4290059"/>
          </a:xfrm>
        </p:spPr>
        <p:txBody>
          <a:bodyPr/>
          <a:lstStyle/>
          <a:p>
            <a:pPr marL="457200" indent="-457200">
              <a:buFont typeface="Arial" charset="0"/>
              <a:buChar char="•"/>
            </a:pPr>
            <a:r>
              <a:rPr lang="en-US" dirty="0" smtClean="0"/>
              <a:t>Node uptime != service uptime</a:t>
            </a:r>
            <a:endParaRPr lang="en-US" dirty="0"/>
          </a:p>
          <a:p>
            <a:pPr marL="457200" indent="-457200">
              <a:buFont typeface="Arial" charset="0"/>
              <a:buChar char="•"/>
            </a:pPr>
            <a:r>
              <a:rPr lang="en-US" dirty="0" smtClean="0"/>
              <a:t>Use Go to build black box monitors</a:t>
            </a:r>
          </a:p>
          <a:p>
            <a:pPr marL="457200" indent="-457200">
              <a:buFont typeface="Arial" charset="0"/>
              <a:buChar char="•"/>
            </a:pPr>
            <a:r>
              <a:rPr lang="en-US" dirty="0" smtClean="0"/>
              <a:t>Simulate end user traffic</a:t>
            </a:r>
          </a:p>
          <a:p>
            <a:pPr marL="457200" indent="-457200">
              <a:buFont typeface="Arial" charset="0"/>
              <a:buChar char="•"/>
            </a:pPr>
            <a:r>
              <a:rPr lang="en-US" dirty="0" smtClean="0"/>
              <a:t>GE uses this concept for many services in prod</a:t>
            </a:r>
          </a:p>
          <a:p>
            <a:pPr marL="457200" indent="-457200">
              <a:buFont typeface="Arial" charset="0"/>
              <a:buChar char="•"/>
            </a:pPr>
            <a:r>
              <a:rPr lang="en-US" dirty="0" smtClean="0"/>
              <a:t>Catches many production issues early on that white box monitoring might not</a:t>
            </a:r>
          </a:p>
          <a:p>
            <a:pPr marL="457200" indent="-457200">
              <a:buFont typeface="Arial" charset="0"/>
              <a:buChar char="•"/>
            </a:pPr>
            <a:endParaRPr lang="en-US" dirty="0" smtClean="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08348" y="2238870"/>
            <a:ext cx="2859802" cy="3093929"/>
          </a:xfrm>
          <a:prstGeom prst="rect">
            <a:avLst/>
          </a:prstGeom>
        </p:spPr>
      </p:pic>
    </p:spTree>
    <p:extLst>
      <p:ext uri="{BB962C8B-B14F-4D97-AF65-F5344CB8AC3E}">
        <p14:creationId xmlns:p14="http://schemas.microsoft.com/office/powerpoint/2010/main" val="19086286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15791" y="636105"/>
            <a:ext cx="5905463" cy="677108"/>
          </a:xfrm>
          <a:prstGeom prst="rect">
            <a:avLst/>
          </a:prstGeom>
          <a:noFill/>
        </p:spPr>
        <p:txBody>
          <a:bodyPr wrap="none" lIns="0" tIns="0" rIns="0" bIns="0" rtlCol="0">
            <a:spAutoFit/>
          </a:bodyPr>
          <a:lstStyle/>
          <a:p>
            <a:pPr algn="ctr"/>
            <a:r>
              <a:rPr lang="en-US" sz="4400" b="1" dirty="0" smtClean="0">
                <a:solidFill>
                  <a:schemeClr val="accent2"/>
                </a:solidFill>
              </a:rPr>
              <a:t>The “we’re hiring” slide</a:t>
            </a:r>
            <a:endParaRPr lang="en-US" sz="1000" b="1" dirty="0" smtClean="0">
              <a:solidFill>
                <a:schemeClr val="accent2"/>
              </a:solidFill>
            </a:endParaRPr>
          </a:p>
        </p:txBody>
      </p:sp>
    </p:spTree>
    <p:extLst>
      <p:ext uri="{BB962C8B-B14F-4D97-AF65-F5344CB8AC3E}">
        <p14:creationId xmlns:p14="http://schemas.microsoft.com/office/powerpoint/2010/main" val="313477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5009" y="636105"/>
            <a:ext cx="2887009" cy="830997"/>
          </a:xfrm>
          <a:prstGeom prst="rect">
            <a:avLst/>
          </a:prstGeom>
          <a:noFill/>
        </p:spPr>
        <p:txBody>
          <a:bodyPr wrap="none" lIns="0" tIns="0" rIns="0" bIns="0" rtlCol="0">
            <a:spAutoFit/>
          </a:bodyPr>
          <a:lstStyle/>
          <a:p>
            <a:pPr algn="ctr"/>
            <a:r>
              <a:rPr lang="en-US" sz="4400" b="1" dirty="0" smtClean="0">
                <a:solidFill>
                  <a:schemeClr val="accent2"/>
                </a:solidFill>
              </a:rPr>
              <a:t>Questions?</a:t>
            </a:r>
          </a:p>
          <a:p>
            <a:pPr algn="ctr"/>
            <a:endParaRPr lang="en-US" sz="1000" b="1" dirty="0" smtClean="0">
              <a:solidFill>
                <a:schemeClr val="accent2"/>
              </a:solidFill>
            </a:endParaRPr>
          </a:p>
        </p:txBody>
      </p:sp>
    </p:spTree>
    <p:extLst>
      <p:ext uri="{BB962C8B-B14F-4D97-AF65-F5344CB8AC3E}">
        <p14:creationId xmlns:p14="http://schemas.microsoft.com/office/powerpoint/2010/main" val="1028641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29937" y="2751217"/>
            <a:ext cx="6254917" cy="1477328"/>
          </a:xfrm>
          <a:prstGeom prst="rect">
            <a:avLst/>
          </a:prstGeom>
          <a:noFill/>
        </p:spPr>
        <p:txBody>
          <a:bodyPr wrap="none" lIns="0" tIns="0" rIns="0" bIns="0" rtlCol="0">
            <a:spAutoFit/>
          </a:bodyPr>
          <a:lstStyle/>
          <a:p>
            <a:pPr algn="ctr"/>
            <a:r>
              <a:rPr lang="en-US" sz="4800" dirty="0" smtClean="0">
                <a:solidFill>
                  <a:schemeClr val="accent2"/>
                </a:solidFill>
              </a:rPr>
              <a:t>Actually, we make </a:t>
            </a:r>
          </a:p>
          <a:p>
            <a:pPr algn="ctr"/>
            <a:r>
              <a:rPr lang="en-US" sz="4800" dirty="0" smtClean="0">
                <a:solidFill>
                  <a:schemeClr val="accent2"/>
                </a:solidFill>
              </a:rPr>
              <a:t>HUGE Industrial assets</a:t>
            </a:r>
            <a:r>
              <a:rPr lang="mr-IN" sz="4800" dirty="0" smtClean="0">
                <a:solidFill>
                  <a:schemeClr val="accent2"/>
                </a:solidFill>
              </a:rPr>
              <a:t>…</a:t>
            </a:r>
            <a:endParaRPr lang="en-US" sz="4800" dirty="0" smtClean="0">
              <a:solidFill>
                <a:schemeClr val="accent2"/>
              </a:solidFill>
            </a:endParaRPr>
          </a:p>
        </p:txBody>
      </p:sp>
    </p:spTree>
    <p:extLst>
      <p:ext uri="{BB962C8B-B14F-4D97-AF65-F5344CB8AC3E}">
        <p14:creationId xmlns:p14="http://schemas.microsoft.com/office/powerpoint/2010/main" val="5990236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5852"/>
            <a:ext cx="12192000" cy="6923852"/>
          </a:xfrm>
          <a:prstGeom prst="rect">
            <a:avLst/>
          </a:prstGeom>
        </p:spPr>
      </p:pic>
    </p:spTree>
    <p:extLst>
      <p:ext uri="{BB962C8B-B14F-4D97-AF65-F5344CB8AC3E}">
        <p14:creationId xmlns:p14="http://schemas.microsoft.com/office/powerpoint/2010/main" val="796710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225681" cy="6858000"/>
          </a:xfrm>
          <a:prstGeom prst="rect">
            <a:avLst/>
          </a:prstGeom>
        </p:spPr>
      </p:pic>
    </p:spTree>
    <p:extLst>
      <p:ext uri="{BB962C8B-B14F-4D97-AF65-F5344CB8AC3E}">
        <p14:creationId xmlns:p14="http://schemas.microsoft.com/office/powerpoint/2010/main" val="1567459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081372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 facts about GE</a:t>
            </a:r>
            <a:endParaRPr lang="en-US" dirty="0"/>
          </a:p>
        </p:txBody>
      </p:sp>
      <p:sp>
        <p:nvSpPr>
          <p:cNvPr id="3" name="Content Placeholder 2"/>
          <p:cNvSpPr>
            <a:spLocks noGrp="1"/>
          </p:cNvSpPr>
          <p:nvPr>
            <p:ph sz="quarter" idx="13"/>
          </p:nvPr>
        </p:nvSpPr>
        <p:spPr>
          <a:xfrm>
            <a:off x="495301" y="1793081"/>
            <a:ext cx="6102270" cy="4290059"/>
          </a:xfrm>
        </p:spPr>
        <p:txBody>
          <a:bodyPr/>
          <a:lstStyle/>
          <a:p>
            <a:pPr marL="457200" indent="-457200">
              <a:buFont typeface="Arial" charset="0"/>
              <a:buChar char="•"/>
            </a:pPr>
            <a:r>
              <a:rPr lang="en-US" dirty="0" smtClean="0"/>
              <a:t>GE Power generates roughly 33%</a:t>
            </a:r>
            <a:br>
              <a:rPr lang="en-US" dirty="0" smtClean="0"/>
            </a:br>
            <a:r>
              <a:rPr lang="en-US" dirty="0" smtClean="0"/>
              <a:t>of the world’s electricity</a:t>
            </a:r>
          </a:p>
          <a:p>
            <a:pPr marL="457200" indent="-457200">
              <a:buFont typeface="Arial" charset="0"/>
              <a:buChar char="•"/>
            </a:pPr>
            <a:r>
              <a:rPr lang="en-US" dirty="0"/>
              <a:t>Every </a:t>
            </a:r>
            <a:r>
              <a:rPr lang="en-US" dirty="0" smtClean="0"/>
              <a:t>two </a:t>
            </a:r>
            <a:r>
              <a:rPr lang="en-US" dirty="0"/>
              <a:t>s</a:t>
            </a:r>
            <a:r>
              <a:rPr lang="en-US" dirty="0" smtClean="0"/>
              <a:t>econds</a:t>
            </a:r>
            <a:r>
              <a:rPr lang="en-US" dirty="0"/>
              <a:t>, </a:t>
            </a:r>
            <a:r>
              <a:rPr lang="en-US" dirty="0" smtClean="0"/>
              <a:t>an </a:t>
            </a:r>
            <a:r>
              <a:rPr lang="en-US" dirty="0"/>
              <a:t>a</a:t>
            </a:r>
            <a:r>
              <a:rPr lang="en-US" dirty="0" smtClean="0"/>
              <a:t>ircraft </a:t>
            </a:r>
            <a:r>
              <a:rPr lang="en-US" dirty="0"/>
              <a:t>p</a:t>
            </a:r>
            <a:r>
              <a:rPr lang="en-US" dirty="0" smtClean="0"/>
              <a:t>owered </a:t>
            </a:r>
            <a:r>
              <a:rPr lang="en-US" dirty="0"/>
              <a:t>b</a:t>
            </a:r>
            <a:r>
              <a:rPr lang="en-US" dirty="0" smtClean="0"/>
              <a:t>y </a:t>
            </a:r>
            <a:r>
              <a:rPr lang="en-US" dirty="0"/>
              <a:t>GE t</a:t>
            </a:r>
            <a:r>
              <a:rPr lang="en-US" dirty="0" smtClean="0"/>
              <a:t>akes off</a:t>
            </a:r>
          </a:p>
          <a:p>
            <a:pPr marL="457200" indent="-457200">
              <a:buFont typeface="Arial" charset="0"/>
              <a:buChar char="•"/>
            </a:pPr>
            <a:r>
              <a:rPr lang="en-US" dirty="0" smtClean="0"/>
              <a:t>35,000 wind turbines globally</a:t>
            </a:r>
          </a:p>
          <a:p>
            <a:pPr marL="457200" indent="-457200">
              <a:buFont typeface="Arial" charset="0"/>
              <a:buChar char="•"/>
            </a:pPr>
            <a:r>
              <a:rPr lang="en-US" dirty="0" smtClean="0"/>
              <a:t>25% of all global hydropower</a:t>
            </a:r>
          </a:p>
          <a:p>
            <a:pPr marL="457200" indent="-457200">
              <a:buFont typeface="Arial" charset="0"/>
              <a:buChar char="•"/>
            </a:pPr>
            <a:endParaRPr lang="en-US" dirty="0"/>
          </a:p>
          <a:p>
            <a:pPr marL="457200" indent="-457200">
              <a:buFont typeface="Arial" charset="0"/>
              <a:buChar char="•"/>
            </a:pPr>
            <a:endParaRPr lang="en-US" dirty="0" smtClean="0"/>
          </a:p>
          <a:p>
            <a:pPr marL="457200" indent="-457200">
              <a:buFont typeface="Arial" charset="0"/>
              <a:buChar char="•"/>
            </a:pPr>
            <a:endParaRPr lang="en-US" dirty="0" smtClean="0"/>
          </a:p>
          <a:p>
            <a:pPr marL="457200" indent="-457200">
              <a:buFont typeface="Arial" charset="0"/>
              <a:buChar char="•"/>
            </a:pPr>
            <a:endParaRPr lang="en-US" dirty="0" smtClean="0"/>
          </a:p>
          <a:p>
            <a:pPr marL="457200" indent="-457200">
              <a:buFont typeface="Arial" charset="0"/>
              <a:buChar char="•"/>
            </a:pPr>
            <a:endParaRPr lang="en-US" dirty="0" smtClean="0"/>
          </a:p>
          <a:p>
            <a:pPr marL="457200" indent="-457200">
              <a:buFont typeface="Arial" charset="0"/>
              <a:buChar char="•"/>
            </a:pP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9</a:t>
            </a:fld>
            <a:endParaRPr lang="en-CA" dirty="0"/>
          </a:p>
        </p:txBody>
      </p:sp>
      <p:sp>
        <p:nvSpPr>
          <p:cNvPr id="11"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74038" y="2264373"/>
            <a:ext cx="4322662" cy="2454845"/>
          </a:xfrm>
          <a:prstGeom prst="rect">
            <a:avLst/>
          </a:prstGeom>
        </p:spPr>
      </p:pic>
    </p:spTree>
    <p:extLst>
      <p:ext uri="{BB962C8B-B14F-4D97-AF65-F5344CB8AC3E}">
        <p14:creationId xmlns:p14="http://schemas.microsoft.com/office/powerpoint/2010/main" val="127226933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
  <a:themeElements>
    <a:clrScheme name="GE Office Colors">
      <a:dk1>
        <a:srgbClr val="63666A"/>
      </a:dk1>
      <a:lt1>
        <a:sysClr val="window" lastClr="FFFFFF"/>
      </a:lt1>
      <a:dk2>
        <a:srgbClr val="B1B3B3"/>
      </a:dk2>
      <a:lt2>
        <a:srgbClr val="F0F0F0"/>
      </a:lt2>
      <a:accent1>
        <a:srgbClr val="005EB8"/>
      </a:accent1>
      <a:accent2>
        <a:srgbClr val="63666A"/>
      </a:accent2>
      <a:accent3>
        <a:srgbClr val="00B5E2"/>
      </a:accent3>
      <a:accent4>
        <a:srgbClr val="13294B"/>
      </a:accent4>
      <a:accent5>
        <a:srgbClr val="B1B3B3"/>
      </a:accent5>
      <a:accent6>
        <a:srgbClr val="00BF6F"/>
      </a:accent6>
      <a:hlink>
        <a:srgbClr val="005CB9"/>
      </a:hlink>
      <a:folHlink>
        <a:srgbClr val="00B5E2"/>
      </a:folHlink>
    </a:clrScheme>
    <a:fontScheme name="GE Office Fonts">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28575">
          <a:solidFill>
            <a:schemeClr val="accent2"/>
          </a:solidFill>
          <a:miter lim="800000"/>
        </a:ln>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GE_PowerPoint_Template_(wide)_v06_170707.potx" id="{DD5B6411-6728-434A-A444-E72600054EA8}" vid="{476ECDF7-BC61-4F4F-9C3F-FA4BA9067849}"/>
    </a:ext>
  </a:extLst>
</a:theme>
</file>

<file path=ppt/theme/theme2.xml><?xml version="1.0" encoding="utf-8"?>
<a:theme xmlns:a="http://schemas.openxmlformats.org/drawingml/2006/main" name="Predix">
  <a:themeElements>
    <a:clrScheme name="GE Office Colors">
      <a:dk1>
        <a:srgbClr val="63666A"/>
      </a:dk1>
      <a:lt1>
        <a:sysClr val="window" lastClr="FFFFFF"/>
      </a:lt1>
      <a:dk2>
        <a:srgbClr val="B1B3B3"/>
      </a:dk2>
      <a:lt2>
        <a:srgbClr val="F0F0F0"/>
      </a:lt2>
      <a:accent1>
        <a:srgbClr val="005EB8"/>
      </a:accent1>
      <a:accent2>
        <a:srgbClr val="63666A"/>
      </a:accent2>
      <a:accent3>
        <a:srgbClr val="00B5E2"/>
      </a:accent3>
      <a:accent4>
        <a:srgbClr val="13294B"/>
      </a:accent4>
      <a:accent5>
        <a:srgbClr val="B1B3B3"/>
      </a:accent5>
      <a:accent6>
        <a:srgbClr val="00BF6F"/>
      </a:accent6>
      <a:hlink>
        <a:srgbClr val="005CB9"/>
      </a:hlink>
      <a:folHlink>
        <a:srgbClr val="00B5E2"/>
      </a:folHlink>
    </a:clrScheme>
    <a:fontScheme name="GE Office Fonts">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28575">
          <a:solidFill>
            <a:schemeClr val="accent2"/>
          </a:solidFill>
          <a:miter lim="800000"/>
        </a:ln>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GE_PowerPoint_Template_(wide)_v06_170707.potx" id="{DD5B6411-6728-434A-A444-E72600054EA8}" vid="{9792014E-F40F-4E6B-ACFF-6A9B829800C2}"/>
    </a:ext>
  </a:ext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GE_PowerPoint_Template_(wide)_v06-01_170707</Template>
  <TotalTime>45661</TotalTime>
  <Words>1513</Words>
  <Application>Microsoft Macintosh PowerPoint</Application>
  <PresentationFormat>Widescreen</PresentationFormat>
  <Paragraphs>472</Paragraphs>
  <Slides>47</Slides>
  <Notes>16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Consolas</vt:lpstr>
      <vt:lpstr>Courier New</vt:lpstr>
      <vt:lpstr>GE Inspira Sans</vt:lpstr>
      <vt:lpstr>GE</vt:lpstr>
      <vt:lpstr>Predix</vt:lpstr>
      <vt:lpstr>Black Box Monitoring in Go An introduction to Building Black Box monitors Go</vt:lpstr>
      <vt:lpstr>Who am I?</vt:lpstr>
      <vt:lpstr>PowerPoint Presentation</vt:lpstr>
      <vt:lpstr>PowerPoint Presentation</vt:lpstr>
      <vt:lpstr>PowerPoint Presentation</vt:lpstr>
      <vt:lpstr>PowerPoint Presentation</vt:lpstr>
      <vt:lpstr>PowerPoint Presentation</vt:lpstr>
      <vt:lpstr>PowerPoint Presentation</vt:lpstr>
      <vt:lpstr>Fun facts about GE</vt:lpstr>
      <vt:lpstr>Some customers</vt:lpstr>
      <vt:lpstr>Industrial Internet of Things (IIoT)</vt:lpstr>
      <vt:lpstr>PowerPoint Presentation</vt:lpstr>
      <vt:lpstr>Google SRE book</vt:lpstr>
      <vt:lpstr>Site Reliability Engineering</vt:lpstr>
      <vt:lpstr>What is Black Box Monitoring?</vt:lpstr>
      <vt:lpstr>What is NOT Black Box monitoring?</vt:lpstr>
      <vt:lpstr>What are probes?</vt:lpstr>
      <vt:lpstr>Simple REST API Architecture</vt:lpstr>
      <vt:lpstr>Let’s add a Probe to monitor it</vt:lpstr>
      <vt:lpstr>Service queries DB</vt:lpstr>
      <vt:lpstr>Probe returns 500</vt:lpstr>
      <vt:lpstr>Page engineer on PostgreSQL team</vt:lpstr>
      <vt:lpstr>Monitoring a simple REST API – Problem fixed by engineer</vt:lpstr>
      <vt:lpstr>Why Go for these probes?</vt:lpstr>
      <vt:lpstr>Probe best practices</vt:lpstr>
      <vt:lpstr>Advanced probe features</vt:lpstr>
      <vt:lpstr>PowerPoint Presentation</vt:lpstr>
      <vt:lpstr>Monitoring and Diagnostics service (M&amp;D)</vt:lpstr>
      <vt:lpstr>Monitoring and Diagnostics service (M&amp;D)</vt:lpstr>
      <vt:lpstr>Probe ingests to cloud gateway every 10 seconds</vt:lpstr>
      <vt:lpstr>Cloud gateway publishes to Kafka</vt:lpstr>
      <vt:lpstr>Pipeline parses data from Kafka</vt:lpstr>
      <vt:lpstr>Pipeline writes to C*</vt:lpstr>
      <vt:lpstr>Every X seconds, APM solution checks the probe</vt:lpstr>
      <vt:lpstr>Probe queries for canary_tag data in the past 30 seconds</vt:lpstr>
      <vt:lpstr>Query service checks C*</vt:lpstr>
      <vt:lpstr>Returned to APM solution</vt:lpstr>
      <vt:lpstr>Other probes at GE Digital</vt:lpstr>
      <vt:lpstr>PowerPoint Presentation</vt:lpstr>
      <vt:lpstr>Hello world service</vt:lpstr>
      <vt:lpstr>The probe interface</vt:lpstr>
      <vt:lpstr>Sample probe implementation – high level flow</vt:lpstr>
      <vt:lpstr>Sample probe implementation – checks</vt:lpstr>
      <vt:lpstr>PowerPoint Presentation</vt:lpstr>
      <vt:lpstr>Takeaways</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Layout Two Lines Maximum</dc:title>
  <dc:creator>Griffiths, Grant (GE Digital)</dc:creator>
  <dc:description>Version 1.08
Job 1437
August 25, 2016</dc:description>
  <cp:lastModifiedBy>Griffiths, Grant (GE Digital)</cp:lastModifiedBy>
  <cp:revision>933</cp:revision>
  <cp:lastPrinted>2018-08-03T21:26:15Z</cp:lastPrinted>
  <dcterms:created xsi:type="dcterms:W3CDTF">2018-04-26T20:55:39Z</dcterms:created>
  <dcterms:modified xsi:type="dcterms:W3CDTF">2018-09-22T07:21:30Z</dcterms:modified>
</cp:coreProperties>
</file>